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Proxima Nova Extrabold"/>
      <p:bold r:id="rId48"/>
    </p:embeddedFont>
    <p:embeddedFont>
      <p:font typeface="Proxima Nova Semibold"/>
      <p:regular r:id="rId49"/>
      <p:bold r:id="rId50"/>
      <p:boldItalic r:id="rId51"/>
    </p:embeddedFont>
    <p:embeddedFont>
      <p:font typeface="Raleway Medium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6" roundtripDataSignature="AMtx7mjrMmT4Bu39VZcgSvcBx5g6Ul6O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14CAD8-419C-47F6-9686-EC46A7488015}">
  <a:tblStyle styleId="{6D14CAD8-419C-47F6-9686-EC46A748801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Roboto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Extrabold-bold.fntdata"/><Relationship Id="rId47" Type="http://schemas.openxmlformats.org/officeDocument/2006/relationships/font" Target="fonts/Roboto-boldItalic.fntdata"/><Relationship Id="rId49" Type="http://schemas.openxmlformats.org/officeDocument/2006/relationships/font" Target="fonts/ProximaNova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Semibold-boldItalic.fntdata"/><Relationship Id="rId50" Type="http://schemas.openxmlformats.org/officeDocument/2006/relationships/font" Target="fonts/ProximaNovaSemibold-bold.fntdata"/><Relationship Id="rId53" Type="http://schemas.openxmlformats.org/officeDocument/2006/relationships/font" Target="fonts/RalewayMedium-bold.fntdata"/><Relationship Id="rId52" Type="http://schemas.openxmlformats.org/officeDocument/2006/relationships/font" Target="fonts/RalewayMedium-regular.fntdata"/><Relationship Id="rId11" Type="http://schemas.openxmlformats.org/officeDocument/2006/relationships/slide" Target="slides/slide5.xml"/><Relationship Id="rId55" Type="http://schemas.openxmlformats.org/officeDocument/2006/relationships/font" Target="fonts/RalewayMedium-boldItalic.fntdata"/><Relationship Id="rId10" Type="http://schemas.openxmlformats.org/officeDocument/2006/relationships/slide" Target="slides/slide4.xml"/><Relationship Id="rId54" Type="http://schemas.openxmlformats.org/officeDocument/2006/relationships/font" Target="fonts/RalewayMedium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a15db3b2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53" name="Google Shape;253;gfa15db3b28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49ce6b05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62" name="Google Shape;262;g1349ce6b059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5abe875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5abe87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52bd70f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52bd70f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52bd70fc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85" name="Google Shape;285;g1352bd70fc1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52bd70f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92" name="Google Shape;292;g1352bd70fc1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5097142f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00" name="Google Shape;300;g135097142f3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52bd70f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08" name="Google Shape;308;g1352bd70fc1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52bd70fc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52bd70fc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52bd70fc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52bd70fc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5097142f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39" name="Google Shape;339;g135097142f3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c4a561e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47" name="Google Shape;347;g11c4a561e1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bcac2bf5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7" name="Google Shape;357;g12bcac2bf53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5de783c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3" name="Google Shape;403;g135de783c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a15db3b2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52" name="Google Shape;452;gfa15db3b28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63f83e7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363f83e7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52e6298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g1252e6298a4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63f83e7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Uri's zitten meegenomen in @context wat hierin niet uitgemodelleerd is. Vb bij @typeUri's zitten meegenomen in @context wat hierin niet uitgemodelleerd is. Vb bij @type</a:t>
            </a:r>
            <a:endParaRPr b="1"/>
          </a:p>
        </p:txBody>
      </p:sp>
      <p:sp>
        <p:nvSpPr>
          <p:cNvPr id="469" name="Google Shape;469;g1363f83e7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63f83e7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363f83e7f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63f83e7f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363f83e7f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63f83e7f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1363f83e7f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5097142f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g135097142f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98eb8b9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21" name="Google Shape;221;g1298eb8b9dc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98eb8b9d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298eb8b9d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bcac2bf53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2bcac2bf5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gif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dia">
  <p:cSld name="2_Titeldia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0"/>
          <p:cNvSpPr txBox="1"/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b="1" lang="en-GB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4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1"/>
          <p:cNvSpPr txBox="1"/>
          <p:nvPr>
            <p:ph idx="1" type="body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indent="-3810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51"/>
          <p:cNvSpPr txBox="1"/>
          <p:nvPr>
            <p:ph idx="12" type="sldNum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Slide" showMasterSp="0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lede 6" id="65" name="Google Shape;65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"/>
            <a:ext cx="9080341" cy="510769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2"/>
          <p:cNvSpPr txBox="1"/>
          <p:nvPr>
            <p:ph type="title"/>
          </p:nvPr>
        </p:nvSpPr>
        <p:spPr>
          <a:xfrm>
            <a:off x="1143000" y="182016"/>
            <a:ext cx="6858000" cy="7381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50">
                <a:solidFill>
                  <a:srgbClr val="5353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2"/>
          <p:cNvSpPr txBox="1"/>
          <p:nvPr>
            <p:ph idx="1" type="body"/>
          </p:nvPr>
        </p:nvSpPr>
        <p:spPr>
          <a:xfrm>
            <a:off x="1143000" y="1128532"/>
            <a:ext cx="3743325" cy="31920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52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ots">
  <p:cSld name="Slide do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53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3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2" name="Google Shape;72;p53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3" name="Google Shape;73;p53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4" name="Google Shape;74;p53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5" name="Google Shape;75;p53"/>
          <p:cNvSpPr txBox="1"/>
          <p:nvPr>
            <p:ph idx="1" type="body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53"/>
          <p:cNvSpPr txBox="1"/>
          <p:nvPr>
            <p:ph idx="2" type="body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3"/>
          <p:cNvSpPr txBox="1"/>
          <p:nvPr>
            <p:ph idx="3" type="body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78" name="Google Shape;7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3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0" name="Google Shape;80;p53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 1">
  <p:cSld name="Leeg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4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b="1" lang="en-GB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54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54"/>
          <p:cNvSpPr txBox="1"/>
          <p:nvPr>
            <p:ph idx="1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5" name="Google Shape;8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5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5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55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56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5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b="1" lang="en-GB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56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96" name="Google Shape;9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57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1" name="Google Shape;10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3" name="Google Shape;10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106" name="Google Shape;106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8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58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5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59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9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b="1" lang="en-GB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5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59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5" name="Google Shape;1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0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60"/>
          <p:cNvSpPr txBox="1"/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60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0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" name="Google Shape;122;p60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1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61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61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8" name="Google Shape;12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58365"/>
            <a:ext cx="9144002" cy="330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2"/>
          <p:cNvPicPr preferRelativeResize="0"/>
          <p:nvPr/>
        </p:nvPicPr>
        <p:blipFill rotWithShape="1">
          <a:blip r:embed="rId3">
            <a:alphaModFix/>
          </a:blip>
          <a:srcRect b="38111" l="0" r="0" t="-2165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2" showMasterSp="0">
  <p:cSld name="Titel 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3"/>
          <p:cNvSpPr/>
          <p:nvPr/>
        </p:nvSpPr>
        <p:spPr>
          <a:xfrm>
            <a:off x="1" y="-15979"/>
            <a:ext cx="6334092" cy="515948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3"/>
          <p:cNvSpPr txBox="1"/>
          <p:nvPr>
            <p:ph idx="1" type="subTitle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63"/>
          <p:cNvSpPr txBox="1"/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0" name="Google Shape;14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3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39550" spcFirstLastPara="1" rIns="39550" wrap="square" tIns="395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b="1" lang="en-GB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2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42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" name="Google Shape;2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3"/>
          <p:cNvPicPr preferRelativeResize="0"/>
          <p:nvPr/>
        </p:nvPicPr>
        <p:blipFill rotWithShape="1">
          <a:blip r:embed="rId2">
            <a:alphaModFix/>
          </a:blip>
          <a:srcRect b="3433" l="763" r="6439" t="1399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3"/>
          <p:cNvSpPr txBox="1"/>
          <p:nvPr>
            <p:ph idx="1" type="subTitle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27" name="Google Shape;27;p43"/>
          <p:cNvSpPr txBox="1"/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 1">
  <p:cSld name="Titel en 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6"/>
          <p:cNvSpPr txBox="1"/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6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6"/>
          <p:cNvSpPr txBox="1"/>
          <p:nvPr>
            <p:ph idx="12" type="sldNum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orange">
  <p:cSld name="Intro orange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7532" y="4099560"/>
            <a:ext cx="1791955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7"/>
          <p:cNvSpPr txBox="1"/>
          <p:nvPr>
            <p:ph idx="1" type="body"/>
          </p:nvPr>
        </p:nvSpPr>
        <p:spPr>
          <a:xfrm>
            <a:off x="984005" y="2779909"/>
            <a:ext cx="2271662" cy="882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1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2" type="body"/>
          </p:nvPr>
        </p:nvSpPr>
        <p:spPr>
          <a:xfrm>
            <a:off x="985390" y="2405109"/>
            <a:ext cx="3476078" cy="3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1" sz="2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7"/>
          <p:cNvSpPr txBox="1"/>
          <p:nvPr>
            <p:ph idx="3" type="body"/>
          </p:nvPr>
        </p:nvSpPr>
        <p:spPr>
          <a:xfrm>
            <a:off x="628651" y="106341"/>
            <a:ext cx="6412230" cy="22366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91425" wrap="square" tIns="91425">
            <a:noAutofit/>
          </a:bodyPr>
          <a:lstStyle>
            <a:lvl1pPr indent="-2286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b="1" i="0" sz="705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range">
  <p:cSld name="Quote orang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55048" y="2882268"/>
            <a:ext cx="465923" cy="65481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8"/>
          <p:cNvSpPr txBox="1"/>
          <p:nvPr>
            <p:ph idx="1" type="body"/>
          </p:nvPr>
        </p:nvSpPr>
        <p:spPr>
          <a:xfrm>
            <a:off x="1090430" y="2076136"/>
            <a:ext cx="6995159" cy="882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0" sz="27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ext">
  <p:cSld name="Slide 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9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4396151" y="244719"/>
            <a:ext cx="4514849" cy="45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9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" name="Google Shape;43;p49"/>
          <p:cNvSpPr txBox="1"/>
          <p:nvPr>
            <p:ph idx="1" type="body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9"/>
          <p:cNvSpPr txBox="1"/>
          <p:nvPr>
            <p:ph idx="2" type="body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9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" name="Google Shape;46;p49"/>
          <p:cNvSpPr txBox="1"/>
          <p:nvPr>
            <p:ph idx="3" type="body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47" name="Google Shape;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9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9" name="Google Shape;49;p49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ext without background">
  <p:cSld name="Slide text without background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0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2" name="Google Shape;52;p50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3" name="Google Shape;53;p50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" name="Google Shape;54;p50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5" name="Google Shape;55;p50"/>
          <p:cNvSpPr txBox="1"/>
          <p:nvPr>
            <p:ph idx="1" type="body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2" type="body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50"/>
          <p:cNvSpPr txBox="1"/>
          <p:nvPr>
            <p:ph idx="3" type="body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58" name="Google Shape;5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0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9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9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jpg"/><Relationship Id="rId4" Type="http://schemas.openxmlformats.org/officeDocument/2006/relationships/hyperlink" Target="https://app.mural.co/invitation/mural/beadvtc7549/1655390063238?sender=u5c604291188f22fd7c349631&amp;key=42f55f5a-4a3e-4673-a8fb-72643c8a1e7c" TargetMode="External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hyperlink" Target="https://purl.eu/doc/applicationprofile/mobility/passenger-transport-hub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38.png"/><Relationship Id="rId6" Type="http://schemas.openxmlformats.org/officeDocument/2006/relationships/hyperlink" Target="https://purl.eu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hyperlink" Target="https://purl.eu/doc/applicationprofile/mobility/passenger-transport-hubs/" TargetMode="External"/><Relationship Id="rId5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hyperlink" Target="https://purl.eu/ns/mobility/passenger-transport-hubs/" TargetMode="External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Informatievlaanderen/OSLOthema-passengerTransportHubs" TargetMode="External"/><Relationship Id="rId4" Type="http://schemas.openxmlformats.org/officeDocument/2006/relationships/hyperlink" Target="https://github.com/Informatievlaanderen/OSLOthema-passengerTransportHubs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hyperlink" Target="mailto:digitaal.vlaanderen@kb.vlaanderen.be" TargetMode="External"/><Relationship Id="rId9" Type="http://schemas.openxmlformats.org/officeDocument/2006/relationships/hyperlink" Target="https://github.com/Informatievlaanderen/OSLOthema-passengerTransportHubs" TargetMode="External"/><Relationship Id="rId5" Type="http://schemas.openxmlformats.org/officeDocument/2006/relationships/hyperlink" Target="mailto:laurens.vercauteren@vlaanderen.be" TargetMode="External"/><Relationship Id="rId6" Type="http://schemas.openxmlformats.org/officeDocument/2006/relationships/hyperlink" Target="mailto:arne.scheldeman@vlaanderen.be" TargetMode="External"/><Relationship Id="rId7" Type="http://schemas.openxmlformats.org/officeDocument/2006/relationships/hyperlink" Target="mailto:alexis.driesen@vlaanderen.be" TargetMode="External"/><Relationship Id="rId8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ata.vlaanderen.be/doc/applicatieprofiel/generiek-basis/" TargetMode="External"/><Relationship Id="rId4" Type="http://schemas.openxmlformats.org/officeDocument/2006/relationships/hyperlink" Target="https://www.w3.org/TR/prov-o/" TargetMode="External"/><Relationship Id="rId5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pp.mural.co/t/beadvtc7549/m/beadvtc7549/1652689160284/f37095a1b94715bf99192791fb3fa6426d849096?sender=u5c604291188f22fd7c349631" TargetMode="External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"/>
          <p:cNvPicPr preferRelativeResize="0"/>
          <p:nvPr/>
        </p:nvPicPr>
        <p:blipFill rotWithShape="1">
          <a:blip r:embed="rId3">
            <a:alphaModFix/>
          </a:blip>
          <a:srcRect b="0" l="14797" r="35209" t="0"/>
          <a:stretch/>
        </p:blipFill>
        <p:spPr>
          <a:xfrm>
            <a:off x="5272425" y="-6475"/>
            <a:ext cx="3871575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148" name="Google Shape;148;p1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fmla="val 268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1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5000"/>
          </a:bodyPr>
          <a:lstStyle/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6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Passenger Transport Hubs: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6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 </a:t>
            </a:r>
            <a:r>
              <a:rPr lang="en-GB" sz="3200">
                <a:solidFill>
                  <a:schemeClr val="dk1"/>
                </a:solidFill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GB" sz="15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Welcome!</a:t>
            </a:r>
            <a:br>
              <a:rPr b="0" i="0" lang="en-GB" sz="15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Thursday </a:t>
            </a:r>
            <a:r>
              <a:rPr lang="en-GB"/>
              <a:t>23rd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GB"/>
              <a:t>June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workshop – Microsoft Teams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"/>
          <p:cNvPicPr preferRelativeResize="0"/>
          <p:nvPr/>
        </p:nvPicPr>
        <p:blipFill rotWithShape="1">
          <a:blip r:embed="rId4">
            <a:alphaModFix/>
          </a:blip>
          <a:srcRect b="0" l="5325" r="0" t="0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"/>
          <p:cNvSpPr txBox="1"/>
          <p:nvPr/>
        </p:nvSpPr>
        <p:spPr>
          <a:xfrm>
            <a:off x="492400" y="4307850"/>
            <a:ext cx="32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start at 09:05am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fa15db3b28_0_76"/>
          <p:cNvPicPr preferRelativeResize="0"/>
          <p:nvPr/>
        </p:nvPicPr>
        <p:blipFill rotWithShape="1">
          <a:blip r:embed="rId3">
            <a:alphaModFix/>
          </a:blip>
          <a:srcRect b="0" l="14797" r="35209" t="0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fa15db3b28_0_76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fa15db3b28_0_76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fa15db3b28_0_76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Passenger Transport Hubs model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fa15db3b28_0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9ce6b059_0_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/>
              <a:t>Full</a:t>
            </a:r>
            <a:r>
              <a:rPr b="1" lang="en-GB" sz="3200"/>
              <a:t> model</a:t>
            </a:r>
            <a:endParaRPr b="1" sz="3200"/>
          </a:p>
        </p:txBody>
      </p:sp>
      <p:pic>
        <p:nvPicPr>
          <p:cNvPr id="265" name="Google Shape;265;g1349ce6b05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983720"/>
            <a:ext cx="3479026" cy="382655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349ce6b059_0_4"/>
          <p:cNvSpPr txBox="1"/>
          <p:nvPr/>
        </p:nvSpPr>
        <p:spPr>
          <a:xfrm>
            <a:off x="4357675" y="983725"/>
            <a:ext cx="3665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Semantic description of a Transport Hub.</a:t>
            </a:r>
            <a:endParaRPr b="1" sz="1200"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GB" sz="1200"/>
              <a:t>Description of the role of a Transport Hub within the creation of a Traveler’s trip.</a:t>
            </a:r>
            <a:endParaRPr/>
          </a:p>
        </p:txBody>
      </p:sp>
      <p:pic>
        <p:nvPicPr>
          <p:cNvPr id="267" name="Google Shape;267;g1349ce6b059_0_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0450" y="2081800"/>
            <a:ext cx="3080150" cy="5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5abe8750c_0_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/>
              <a:t>Adjustments to the model</a:t>
            </a:r>
            <a:endParaRPr b="1" sz="3200"/>
          </a:p>
        </p:txBody>
      </p:sp>
      <p:pic>
        <p:nvPicPr>
          <p:cNvPr id="273" name="Google Shape;273;g135abe8750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5150"/>
            <a:ext cx="4134575" cy="29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35abe8750c_0_0"/>
          <p:cNvPicPr preferRelativeResize="0"/>
          <p:nvPr/>
        </p:nvPicPr>
        <p:blipFill rotWithShape="1">
          <a:blip r:embed="rId4">
            <a:alphaModFix/>
          </a:blip>
          <a:srcRect b="0" l="0" r="15860" t="0"/>
          <a:stretch/>
        </p:blipFill>
        <p:spPr>
          <a:xfrm>
            <a:off x="5091775" y="1012150"/>
            <a:ext cx="3848875" cy="34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35abe8750c_0_0"/>
          <p:cNvSpPr/>
          <p:nvPr/>
        </p:nvSpPr>
        <p:spPr>
          <a:xfrm>
            <a:off x="8560400" y="3016850"/>
            <a:ext cx="318300" cy="25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g135abe8750c_0_0"/>
          <p:cNvCxnSpPr>
            <a:endCxn id="275" idx="1"/>
          </p:cNvCxnSpPr>
          <p:nvPr/>
        </p:nvCxnSpPr>
        <p:spPr>
          <a:xfrm>
            <a:off x="4313000" y="3144200"/>
            <a:ext cx="4247400" cy="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52bd70fc1_0_0"/>
          <p:cNvSpPr txBox="1"/>
          <p:nvPr>
            <p:ph idx="4294967295"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endParaRPr b="1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1352bd70fc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224" y="0"/>
            <a:ext cx="55646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52bd70fc1_0_2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Data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1352bd70fc1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46145"/>
            <a:ext cx="2246020" cy="382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352bd70fc1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4295" y="1046145"/>
            <a:ext cx="1972829" cy="382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52bd70fc1_0_1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Enumerations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1352bd70fc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00" y="902175"/>
            <a:ext cx="7871626" cy="297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352bd70fc1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00" y="3880927"/>
            <a:ext cx="7871624" cy="13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352bd70fc1_0_16"/>
          <p:cNvSpPr txBox="1"/>
          <p:nvPr/>
        </p:nvSpPr>
        <p:spPr>
          <a:xfrm>
            <a:off x="600075" y="3840975"/>
            <a:ext cx="7824900" cy="1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135097142f3_0_163"/>
          <p:cNvPicPr preferRelativeResize="0"/>
          <p:nvPr/>
        </p:nvPicPr>
        <p:blipFill rotWithShape="1">
          <a:blip r:embed="rId3">
            <a:alphaModFix/>
          </a:blip>
          <a:srcRect b="0" l="14798" r="35206" t="0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35097142f3_0_163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35097142f3_0_163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35097142f3_0_163"/>
          <p:cNvSpPr txBox="1"/>
          <p:nvPr/>
        </p:nvSpPr>
        <p:spPr>
          <a:xfrm>
            <a:off x="458850" y="-6475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GB" sz="37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Publication</a:t>
            </a:r>
            <a:r>
              <a:rPr b="1" lang="en-GB" sz="3700"/>
              <a:t> PURL.eu</a:t>
            </a:r>
            <a:endParaRPr b="1" sz="3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GB" u="sng">
                <a:solidFill>
                  <a:schemeClr val="hlink"/>
                </a:solidFill>
                <a:hlinkClick r:id="rId4"/>
              </a:rPr>
              <a:t>https://purl.eu/doc/applicationprofile/mobility/passenger-transport-hubs/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1"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52bd70fc1_0_49"/>
          <p:cNvSpPr txBox="1"/>
          <p:nvPr/>
        </p:nvSpPr>
        <p:spPr>
          <a:xfrm>
            <a:off x="628650" y="1189175"/>
            <a:ext cx="80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352bd70fc1_0_49"/>
          <p:cNvSpPr txBox="1"/>
          <p:nvPr/>
        </p:nvSpPr>
        <p:spPr>
          <a:xfrm>
            <a:off x="628650" y="273869"/>
            <a:ext cx="78867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PURL.EU</a:t>
            </a:r>
            <a:endParaRPr b="1" sz="3000"/>
          </a:p>
        </p:txBody>
      </p:sp>
      <p:pic>
        <p:nvPicPr>
          <p:cNvPr id="312" name="Google Shape;312;g1352bd70fc1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25" y="856775"/>
            <a:ext cx="5139124" cy="1235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g1352bd70fc1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625" y="1857800"/>
            <a:ext cx="4164701" cy="2260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g1352bd70fc1_0_49"/>
          <p:cNvSpPr/>
          <p:nvPr/>
        </p:nvSpPr>
        <p:spPr>
          <a:xfrm>
            <a:off x="3752175" y="2852300"/>
            <a:ext cx="1287600" cy="23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352bd70fc1_0_49"/>
          <p:cNvSpPr/>
          <p:nvPr/>
        </p:nvSpPr>
        <p:spPr>
          <a:xfrm>
            <a:off x="3752175" y="3848875"/>
            <a:ext cx="1287600" cy="23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g1352bd70fc1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0550" y="2603400"/>
            <a:ext cx="3462974" cy="2387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7" name="Google Shape;317;g1352bd70fc1_0_49"/>
          <p:cNvSpPr txBox="1"/>
          <p:nvPr/>
        </p:nvSpPr>
        <p:spPr>
          <a:xfrm>
            <a:off x="6892950" y="273875"/>
            <a:ext cx="17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https://purl.eu/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52bd70fc1_0_58"/>
          <p:cNvSpPr txBox="1"/>
          <p:nvPr/>
        </p:nvSpPr>
        <p:spPr>
          <a:xfrm>
            <a:off x="628650" y="273869"/>
            <a:ext cx="78867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Application profile</a:t>
            </a:r>
            <a:endParaRPr b="1" sz="3000"/>
          </a:p>
        </p:txBody>
      </p:sp>
      <p:pic>
        <p:nvPicPr>
          <p:cNvPr id="323" name="Google Shape;323;g1352bd70fc1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717" y="1161569"/>
            <a:ext cx="3259739" cy="382953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352bd70fc1_0_58"/>
          <p:cNvSpPr txBox="1"/>
          <p:nvPr/>
        </p:nvSpPr>
        <p:spPr>
          <a:xfrm>
            <a:off x="4764600" y="330550"/>
            <a:ext cx="42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https://purl.eu/doc/applicationprofile/mobility/passenger-transport-hubs/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g1352bd70fc1_0_58"/>
          <p:cNvSpPr txBox="1"/>
          <p:nvPr/>
        </p:nvSpPr>
        <p:spPr>
          <a:xfrm>
            <a:off x="6489850" y="507900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6" name="Google Shape;326;g1352bd70fc1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875" y="1009169"/>
            <a:ext cx="3535638" cy="382953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352bd70fc1_0_58"/>
          <p:cNvSpPr/>
          <p:nvPr/>
        </p:nvSpPr>
        <p:spPr>
          <a:xfrm>
            <a:off x="3302850" y="3111425"/>
            <a:ext cx="828900" cy="14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52bd70fc1_0_65"/>
          <p:cNvSpPr txBox="1"/>
          <p:nvPr/>
        </p:nvSpPr>
        <p:spPr>
          <a:xfrm>
            <a:off x="628650" y="273869"/>
            <a:ext cx="78867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Vocabulary</a:t>
            </a:r>
            <a:endParaRPr b="1" sz="3000"/>
          </a:p>
        </p:txBody>
      </p:sp>
      <p:pic>
        <p:nvPicPr>
          <p:cNvPr id="333" name="Google Shape;333;g1352bd70fc1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500" y="1944419"/>
            <a:ext cx="4000700" cy="195904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352bd70fc1_0_65"/>
          <p:cNvSpPr txBox="1"/>
          <p:nvPr/>
        </p:nvSpPr>
        <p:spPr>
          <a:xfrm>
            <a:off x="4764600" y="330550"/>
            <a:ext cx="420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https://purl.eu/ns/mobility/passenger-transport-hubs/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5" name="Google Shape;335;g1352bd70fc1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75" y="1152482"/>
            <a:ext cx="4530626" cy="297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352bd70fc1_0_65"/>
          <p:cNvSpPr/>
          <p:nvPr/>
        </p:nvSpPr>
        <p:spPr>
          <a:xfrm>
            <a:off x="445025" y="2705700"/>
            <a:ext cx="1260300" cy="14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710400" y="10121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71040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457200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4572000" y="29363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84772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Mute yourself during the meeting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847725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 and suggestions can always be communicated via the </a:t>
            </a: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chat</a:t>
            </a:r>
            <a:r>
              <a:rPr b="0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549975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Raise your </a:t>
            </a: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 </a:t>
            </a:r>
            <a:r>
              <a:rPr b="0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before speaking. We encourage interaction!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549975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yes/no questions</a:t>
            </a: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be answered via the chat: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 = +1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= - 1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Neutral = 0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elp Question&#10;" id="167" name="Google Shape;167;p4"/>
          <p:cNvSpPr/>
          <p:nvPr/>
        </p:nvSpPr>
        <p:spPr>
          <a:xfrm>
            <a:off x="3836306" y="3657944"/>
            <a:ext cx="481013" cy="481012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own Chevron Circle&#10;" id="168" name="Google Shape;168;p4"/>
          <p:cNvSpPr/>
          <p:nvPr/>
        </p:nvSpPr>
        <p:spPr>
          <a:xfrm>
            <a:off x="4796150" y="3659531"/>
            <a:ext cx="479425" cy="477838"/>
          </a:xfrm>
          <a:custGeom>
            <a:rect b="b" l="l" r="r" t="t"/>
            <a:pathLst>
              <a:path extrusionOk="0" h="200" w="20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28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/>
          <p:cNvPicPr preferRelativeResize="0"/>
          <p:nvPr/>
        </p:nvPicPr>
        <p:blipFill rotWithShape="1">
          <a:blip r:embed="rId4">
            <a:alphaModFix/>
          </a:blip>
          <a:srcRect b="14944" l="0" r="0" t="0"/>
          <a:stretch/>
        </p:blipFill>
        <p:spPr>
          <a:xfrm>
            <a:off x="475496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/>
          <p:nvPr/>
        </p:nvSpPr>
        <p:spPr>
          <a:xfrm>
            <a:off x="4106213" y="2467562"/>
            <a:ext cx="931500" cy="93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1100" y="2692788"/>
            <a:ext cx="481025" cy="4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"/>
          <p:cNvSpPr txBox="1"/>
          <p:nvPr/>
        </p:nvSpPr>
        <p:spPr>
          <a:xfrm>
            <a:off x="4161125" y="3052775"/>
            <a:ext cx="821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Recorded</a:t>
            </a:r>
            <a:endParaRPr b="1" i="0" sz="7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we start…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135097142f3_0_285"/>
          <p:cNvPicPr preferRelativeResize="0"/>
          <p:nvPr/>
        </p:nvPicPr>
        <p:blipFill rotWithShape="1">
          <a:blip r:embed="rId3">
            <a:alphaModFix/>
          </a:blip>
          <a:srcRect b="0" l="14798" r="35206" t="0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35097142f3_0_285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35097142f3_0_285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35097142f3_0_285"/>
          <p:cNvSpPr txBox="1"/>
          <p:nvPr/>
        </p:nvSpPr>
        <p:spPr>
          <a:xfrm>
            <a:off x="458850" y="-6475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GB" sz="3700"/>
              <a:t>Registering</a:t>
            </a:r>
            <a:r>
              <a:rPr b="1" lang="en-GB"/>
              <a:t> </a:t>
            </a:r>
            <a:r>
              <a:rPr b="1" lang="en-GB" sz="3700"/>
              <a:t>issues</a:t>
            </a:r>
            <a:endParaRPr b="1" sz="3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c4a561e1e_0_0"/>
          <p:cNvSpPr txBox="1"/>
          <p:nvPr/>
        </p:nvSpPr>
        <p:spPr>
          <a:xfrm>
            <a:off x="628650" y="273850"/>
            <a:ext cx="8691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</a:t>
            </a:r>
            <a:r>
              <a:rPr b="1" lang="en-GB" sz="3200"/>
              <a:t>register issues</a:t>
            </a: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1c4a561e1e_0_0"/>
          <p:cNvSpPr txBox="1"/>
          <p:nvPr/>
        </p:nvSpPr>
        <p:spPr>
          <a:xfrm>
            <a:off x="728550" y="1215900"/>
            <a:ext cx="76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/>
              <a:t>Register via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 page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11c4a561e1e_0_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550" y="1969075"/>
            <a:ext cx="3064648" cy="172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1c4a561e1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8550" y="932225"/>
            <a:ext cx="2848026" cy="2279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g11c4a561e1e_0_0"/>
          <p:cNvSpPr/>
          <p:nvPr/>
        </p:nvSpPr>
        <p:spPr>
          <a:xfrm>
            <a:off x="3898550" y="2775100"/>
            <a:ext cx="1184100" cy="43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g11c4a561e1e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9075" y="3123100"/>
            <a:ext cx="3683975" cy="1628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12bcac2bf53_0_276"/>
          <p:cNvPicPr preferRelativeResize="0"/>
          <p:nvPr/>
        </p:nvPicPr>
        <p:blipFill rotWithShape="1">
          <a:blip r:embed="rId3">
            <a:alphaModFix/>
          </a:blip>
          <a:srcRect b="0" l="14797" r="35206" t="0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2bcac2bf53_0_276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2bcac2bf53_0_276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2bcac2bf53_0_276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and Next Steps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g12bcac2bf53_0_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7"/>
          <p:cNvSpPr txBox="1"/>
          <p:nvPr/>
        </p:nvSpPr>
        <p:spPr>
          <a:xfrm>
            <a:off x="1172900" y="680900"/>
            <a:ext cx="2154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we do…?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7"/>
          <p:cNvSpPr txBox="1"/>
          <p:nvPr/>
        </p:nvSpPr>
        <p:spPr>
          <a:xfrm>
            <a:off x="5628525" y="104750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we have to add …?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628650" y="213115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Can’t we better …?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5783925" y="270862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about  …?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7"/>
          <p:cNvSpPr txBox="1"/>
          <p:nvPr/>
        </p:nvSpPr>
        <p:spPr>
          <a:xfrm>
            <a:off x="766275" y="331967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Didn’t we forget  …?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5"/>
          <p:cNvGrpSpPr/>
          <p:nvPr/>
        </p:nvGrpSpPr>
        <p:grpSpPr>
          <a:xfrm>
            <a:off x="628655" y="1367711"/>
            <a:ext cx="478299" cy="478299"/>
            <a:chOff x="4640263" y="1219200"/>
            <a:chExt cx="123825" cy="123825"/>
          </a:xfrm>
        </p:grpSpPr>
        <p:sp>
          <p:nvSpPr>
            <p:cNvPr id="379" name="Google Shape;379;p35"/>
            <p:cNvSpPr/>
            <p:nvPr/>
          </p:nvSpPr>
          <p:spPr>
            <a:xfrm>
              <a:off x="4673600" y="1285875"/>
              <a:ext cx="22225" cy="22225"/>
            </a:xfrm>
            <a:custGeom>
              <a:rect b="b" l="l" r="r" t="t"/>
              <a:pathLst>
                <a:path extrusionOk="0" h="100" w="106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4652963" y="1265238"/>
              <a:ext cx="65088" cy="65088"/>
            </a:xfrm>
            <a:custGeom>
              <a:rect b="b" l="l" r="r" t="t"/>
              <a:pathLst>
                <a:path extrusionOk="0" h="304" w="304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4703763" y="1233488"/>
              <a:ext cx="47625" cy="47625"/>
            </a:xfrm>
            <a:custGeom>
              <a:rect b="b" l="l" r="r" t="t"/>
              <a:pathLst>
                <a:path extrusionOk="0" h="223" w="224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4719638" y="1249363"/>
              <a:ext cx="17463" cy="15875"/>
            </a:xfrm>
            <a:custGeom>
              <a:rect b="b" l="l" r="r" t="t"/>
              <a:pathLst>
                <a:path extrusionOk="0" h="79" w="8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4640263" y="1219200"/>
              <a:ext cx="123825" cy="123825"/>
            </a:xfrm>
            <a:custGeom>
              <a:rect b="b" l="l" r="r" t="t"/>
              <a:pathLst>
                <a:path extrusionOk="0" h="78" w="78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35"/>
          <p:cNvGrpSpPr/>
          <p:nvPr/>
        </p:nvGrpSpPr>
        <p:grpSpPr>
          <a:xfrm>
            <a:off x="633842" y="1990460"/>
            <a:ext cx="470610" cy="478327"/>
            <a:chOff x="6215424" y="4028218"/>
            <a:chExt cx="202814" cy="206140"/>
          </a:xfrm>
        </p:grpSpPr>
        <p:sp>
          <p:nvSpPr>
            <p:cNvPr id="385" name="Google Shape;385;p35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6215424" y="4028218"/>
              <a:ext cx="202814" cy="206140"/>
            </a:xfrm>
            <a:custGeom>
              <a:rect b="b" l="l" r="r" t="t"/>
              <a:pathLst>
                <a:path extrusionOk="0" h="62" w="61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35"/>
          <p:cNvGrpSpPr/>
          <p:nvPr/>
        </p:nvGrpSpPr>
        <p:grpSpPr>
          <a:xfrm>
            <a:off x="628712" y="3229128"/>
            <a:ext cx="471655" cy="471655"/>
            <a:chOff x="4287838" y="1854201"/>
            <a:chExt cx="149225" cy="149225"/>
          </a:xfrm>
        </p:grpSpPr>
        <p:sp>
          <p:nvSpPr>
            <p:cNvPr id="391" name="Google Shape;391;p35"/>
            <p:cNvSpPr/>
            <p:nvPr/>
          </p:nvSpPr>
          <p:spPr>
            <a:xfrm>
              <a:off x="4287838" y="1854201"/>
              <a:ext cx="149225" cy="149225"/>
            </a:xfrm>
            <a:custGeom>
              <a:rect b="b" l="l" r="r" t="t"/>
              <a:pathLst>
                <a:path extrusionOk="0" h="94" w="94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2" name="Google Shape;392;p35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93" name="Google Shape;393;p35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394" name="Google Shape;394;p35"/>
            <p:cNvSpPr/>
            <p:nvPr/>
          </p:nvSpPr>
          <p:spPr>
            <a:xfrm>
              <a:off x="4308475" y="1881188"/>
              <a:ext cx="101600" cy="96838"/>
            </a:xfrm>
            <a:custGeom>
              <a:rect b="b" l="l" r="r" t="t"/>
              <a:pathLst>
                <a:path extrusionOk="0" h="125" w="131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35"/>
          <p:cNvSpPr/>
          <p:nvPr/>
        </p:nvSpPr>
        <p:spPr>
          <a:xfrm>
            <a:off x="632076" y="2613201"/>
            <a:ext cx="471488" cy="471488"/>
          </a:xfrm>
          <a:custGeom>
            <a:rect b="b" l="l" r="r" t="t"/>
            <a:pathLst>
              <a:path extrusionOk="0" h="346" w="346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>
            <a:off x="1271048" y="1454818"/>
            <a:ext cx="436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the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5"/>
          <p:cNvSpPr txBox="1"/>
          <p:nvPr/>
        </p:nvSpPr>
        <p:spPr>
          <a:xfrm>
            <a:off x="1271047" y="1962635"/>
            <a:ext cx="631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 of a report from this workshop. Feedback is certainly welcome!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5"/>
          <p:cNvSpPr txBox="1"/>
          <p:nvPr/>
        </p:nvSpPr>
        <p:spPr>
          <a:xfrm>
            <a:off x="1271046" y="2679604"/>
            <a:ext cx="524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/>
              <a:t>Publication on PURL.eu and start of public review.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1271045" y="3289723"/>
            <a:ext cx="360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/>
              <a:t>Issue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gathering via </a:t>
            </a:r>
            <a:r>
              <a:rPr lang="en-GB" sz="1600"/>
              <a:t>PURL.eu.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</a:t>
            </a: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steps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5de783cc0_0_0"/>
          <p:cNvSpPr txBox="1"/>
          <p:nvPr/>
        </p:nvSpPr>
        <p:spPr>
          <a:xfrm>
            <a:off x="628650" y="273850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/>
              <a:t>Public review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35de783cc0_0_0"/>
          <p:cNvSpPr txBox="1"/>
          <p:nvPr/>
        </p:nvSpPr>
        <p:spPr>
          <a:xfrm>
            <a:off x="628650" y="1189175"/>
            <a:ext cx="801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Model is stable</a:t>
            </a:r>
            <a:endParaRPr/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Possibility for PoC development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Based on impact of feedback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Small semantic adjustments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Big semantic adjustments: possibility of additional working group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 txBox="1"/>
          <p:nvPr/>
        </p:nvSpPr>
        <p:spPr>
          <a:xfrm>
            <a:off x="628651" y="958368"/>
            <a:ext cx="78867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/>
              <a:t>Public review within </a:t>
            </a:r>
            <a:r>
              <a:rPr lang="en-GB" sz="1800"/>
              <a:t>approximately</a:t>
            </a:r>
            <a:r>
              <a:rPr lang="en-GB" sz="1800"/>
              <a:t> two weeks.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" name="Google Shape;413;p34"/>
          <p:cNvCxnSpPr>
            <a:stCxn id="414" idx="2"/>
          </p:cNvCxnSpPr>
          <p:nvPr/>
        </p:nvCxnSpPr>
        <p:spPr>
          <a:xfrm flipH="1">
            <a:off x="2686313" y="2778321"/>
            <a:ext cx="9000" cy="5559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415" name="Google Shape;415;p34"/>
          <p:cNvCxnSpPr/>
          <p:nvPr/>
        </p:nvCxnSpPr>
        <p:spPr>
          <a:xfrm flipH="1">
            <a:off x="3194373" y="3355155"/>
            <a:ext cx="3600" cy="3867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416" name="Google Shape;416;p34"/>
          <p:cNvCxnSpPr>
            <a:stCxn id="417" idx="2"/>
            <a:endCxn id="418" idx="0"/>
          </p:cNvCxnSpPr>
          <p:nvPr/>
        </p:nvCxnSpPr>
        <p:spPr>
          <a:xfrm>
            <a:off x="1856201" y="3488825"/>
            <a:ext cx="0" cy="2529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419" name="Google Shape;419;p34"/>
          <p:cNvSpPr txBox="1"/>
          <p:nvPr/>
        </p:nvSpPr>
        <p:spPr>
          <a:xfrm>
            <a:off x="634000" y="3262350"/>
            <a:ext cx="8148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 rot="5400000">
            <a:off x="7765275" y="3188874"/>
            <a:ext cx="456900" cy="1554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34"/>
          <p:cNvCxnSpPr>
            <a:stCxn id="422" idx="2"/>
          </p:cNvCxnSpPr>
          <p:nvPr/>
        </p:nvCxnSpPr>
        <p:spPr>
          <a:xfrm>
            <a:off x="1183076" y="2764780"/>
            <a:ext cx="900" cy="4191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423" name="Google Shape;423;p34"/>
          <p:cNvCxnSpPr/>
          <p:nvPr/>
        </p:nvCxnSpPr>
        <p:spPr>
          <a:xfrm>
            <a:off x="5496278" y="2735823"/>
            <a:ext cx="0" cy="4770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417" name="Google Shape;417;p34"/>
          <p:cNvSpPr txBox="1"/>
          <p:nvPr/>
        </p:nvSpPr>
        <p:spPr>
          <a:xfrm>
            <a:off x="1448801" y="3261125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2263600" y="32569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3078412" y="3261113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July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 txBox="1"/>
          <p:nvPr/>
        </p:nvSpPr>
        <p:spPr>
          <a:xfrm>
            <a:off x="3893200" y="32549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 txBox="1"/>
          <p:nvPr/>
        </p:nvSpPr>
        <p:spPr>
          <a:xfrm>
            <a:off x="4708000" y="325940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5496275" y="32594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6311074" y="3267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628676" y="2379580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workshop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 txBox="1"/>
          <p:nvPr/>
        </p:nvSpPr>
        <p:spPr>
          <a:xfrm>
            <a:off x="1301791" y="3741861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 1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2140913" y="2426721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 2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2654550" y="3771925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public review </a:t>
            </a: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period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4"/>
          <p:cNvSpPr txBox="1"/>
          <p:nvPr/>
        </p:nvSpPr>
        <p:spPr>
          <a:xfrm>
            <a:off x="4954670" y="234724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public review period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4"/>
          <p:cNvSpPr/>
          <p:nvPr/>
        </p:nvSpPr>
        <p:spPr>
          <a:xfrm rot="-5400000">
            <a:off x="4232525" y="2478600"/>
            <a:ext cx="221100" cy="22974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35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4"/>
          <p:cNvSpPr txBox="1"/>
          <p:nvPr/>
        </p:nvSpPr>
        <p:spPr>
          <a:xfrm>
            <a:off x="3625570" y="3741855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of the draft specification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4"/>
          <p:cNvSpPr/>
          <p:nvPr/>
        </p:nvSpPr>
        <p:spPr>
          <a:xfrm>
            <a:off x="634000" y="3047925"/>
            <a:ext cx="72801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7099350" y="32673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4"/>
          <p:cNvSpPr/>
          <p:nvPr/>
        </p:nvSpPr>
        <p:spPr>
          <a:xfrm>
            <a:off x="2601287" y="1983185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BAB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2140925" y="1718725"/>
            <a:ext cx="11088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 b="0" i="0" sz="5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6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438150" y="247650"/>
            <a:ext cx="85725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6"/>
          <p:cNvSpPr txBox="1"/>
          <p:nvPr/>
        </p:nvSpPr>
        <p:spPr>
          <a:xfrm>
            <a:off x="628650" y="1346450"/>
            <a:ext cx="3863700" cy="3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/>
          <p:cNvSpPr/>
          <p:nvPr/>
        </p:nvSpPr>
        <p:spPr>
          <a:xfrm>
            <a:off x="2273026" y="1559204"/>
            <a:ext cx="477371" cy="474288"/>
          </a:xfrm>
          <a:custGeom>
            <a:rect b="b" l="l" r="r" t="t"/>
            <a:pathLst>
              <a:path extrusionOk="0" h="154" w="155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689075" y="2439475"/>
            <a:ext cx="3766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can be provided by e-mail to the following persons: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GB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digitaal.vlaanderen@digitaal.vlaanderen.be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GB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laurens.vercauteren@vlaanderen.be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GB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arne.scheldeman@vlaanderen.be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  <a:hlinkClick r:id="rId7"/>
              </a:rPr>
              <a:t>alexis.driesen@vlaanderen.be</a:t>
            </a:r>
            <a:r>
              <a:rPr lang="en-GB" sz="1500">
                <a:solidFill>
                  <a:schemeClr val="dk1"/>
                </a:solidFill>
              </a:rPr>
              <a:t> </a:t>
            </a:r>
            <a:r>
              <a:rPr b="0" i="0" lang="en-GB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b="0" i="0" sz="1500" u="none" cap="none" strike="noStrike">
              <a:solidFill>
                <a:srgbClr val="92D05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2D05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6"/>
          <p:cNvSpPr txBox="1"/>
          <p:nvPr/>
        </p:nvSpPr>
        <p:spPr>
          <a:xfrm>
            <a:off x="4950300" y="1346450"/>
            <a:ext cx="3766200" cy="366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6"/>
          <p:cNvSpPr txBox="1"/>
          <p:nvPr/>
        </p:nvSpPr>
        <p:spPr>
          <a:xfrm>
            <a:off x="5114200" y="2289350"/>
            <a:ext cx="3401100" cy="181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Feedback/input can be provided via GitHub: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https://github.com/Informatievlaanderen/OSLOthema-passengerTransportHubs</a:t>
            </a: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Through the creation of </a:t>
            </a:r>
            <a:r>
              <a:rPr b="1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cooperation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fa15db3b28_0_83"/>
          <p:cNvPicPr preferRelativeResize="0"/>
          <p:nvPr/>
        </p:nvPicPr>
        <p:blipFill rotWithShape="1">
          <a:blip r:embed="rId3">
            <a:alphaModFix/>
          </a:blip>
          <a:srcRect b="0" l="14797" r="35209" t="0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fa15db3b28_0_83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fa15db3b28_0_83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fa15db3b28_0_83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gfa15db3b28_0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63f83e7fa_0_0"/>
          <p:cNvSpPr txBox="1"/>
          <p:nvPr>
            <p:ph idx="4294967295" type="title"/>
          </p:nvPr>
        </p:nvSpPr>
        <p:spPr>
          <a:xfrm>
            <a:off x="457800" y="262200"/>
            <a:ext cx="7416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b="1" lang="en-GB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LDES data-example</a:t>
            </a:r>
            <a:endParaRPr b="1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1363f83e7fa_0_0"/>
          <p:cNvSpPr txBox="1"/>
          <p:nvPr>
            <p:ph idx="4294967295" type="body"/>
          </p:nvPr>
        </p:nvSpPr>
        <p:spPr>
          <a:xfrm>
            <a:off x="562525" y="1040125"/>
            <a:ext cx="6808500" cy="1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Assumption: we are going to synchronise our replica-database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E.g. by polling the EventStream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Here: the Evenstream of OSLO PTH → Resource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To ensure that it is up-to-date (in order that we always know the correct number of available bikes in a train station, e.g. Blue-bikes in this example).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1363f83e7f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511" y="2432600"/>
            <a:ext cx="3701492" cy="24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363f83e7f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975" y="2432600"/>
            <a:ext cx="2454875" cy="24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52e6298a4_0_2"/>
          <p:cNvSpPr/>
          <p:nvPr/>
        </p:nvSpPr>
        <p:spPr>
          <a:xfrm>
            <a:off x="4572000" y="1012150"/>
            <a:ext cx="3861600" cy="1924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Explanation and elaboration on </a:t>
            </a:r>
            <a:r>
              <a:rPr b="1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discussion points of last session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252e6298a4_0_2"/>
          <p:cNvSpPr/>
          <p:nvPr/>
        </p:nvSpPr>
        <p:spPr>
          <a:xfrm>
            <a:off x="710400" y="10121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1252e6298a4_0_2"/>
          <p:cNvSpPr/>
          <p:nvPr/>
        </p:nvSpPr>
        <p:spPr>
          <a:xfrm>
            <a:off x="2641200" y="2924300"/>
            <a:ext cx="3861600" cy="1924200"/>
          </a:xfrm>
          <a:prstGeom prst="rect">
            <a:avLst/>
          </a:prstGeom>
          <a:solidFill>
            <a:srgbClr val="9B98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252e6298a4_0_2"/>
          <p:cNvSpPr/>
          <p:nvPr/>
        </p:nvSpPr>
        <p:spPr>
          <a:xfrm>
            <a:off x="847725" y="1171275"/>
            <a:ext cx="35133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Giving a </a:t>
            </a:r>
            <a:r>
              <a:rPr b="1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</a:t>
            </a: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lang="en-GB" sz="1600">
                <a:solidFill>
                  <a:schemeClr val="dk1"/>
                </a:solidFill>
              </a:rPr>
              <a:t>first thematic workshop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252e6298a4_0_2"/>
          <p:cNvSpPr/>
          <p:nvPr/>
        </p:nvSpPr>
        <p:spPr>
          <a:xfrm>
            <a:off x="2904125" y="3101500"/>
            <a:ext cx="32871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Presentation of and gathering of </a:t>
            </a:r>
            <a:r>
              <a:rPr lang="en-GB" sz="1600">
                <a:solidFill>
                  <a:schemeClr val="lt1"/>
                </a:solidFill>
              </a:rPr>
              <a:t>last remarks </a:t>
            </a: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b="1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revised model </a:t>
            </a: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this data standard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252e6298a4_0_2"/>
          <p:cNvSpPr/>
          <p:nvPr/>
        </p:nvSpPr>
        <p:spPr>
          <a:xfrm>
            <a:off x="4106213" y="2467562"/>
            <a:ext cx="931500" cy="93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252e6298a4_0_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g1252e6298a4_0_2"/>
          <p:cNvGrpSpPr/>
          <p:nvPr/>
        </p:nvGrpSpPr>
        <p:grpSpPr>
          <a:xfrm>
            <a:off x="4255775" y="2616350"/>
            <a:ext cx="632400" cy="633900"/>
            <a:chOff x="4255775" y="2616350"/>
            <a:chExt cx="632400" cy="633900"/>
          </a:xfrm>
        </p:grpSpPr>
        <p:pic>
          <p:nvPicPr>
            <p:cNvPr id="187" name="Google Shape;187;g1252e6298a4_0_2"/>
            <p:cNvPicPr preferRelativeResize="0"/>
            <p:nvPr/>
          </p:nvPicPr>
          <p:blipFill rotWithShape="1">
            <a:blip r:embed="rId3">
              <a:alphaModFix/>
            </a:blip>
            <a:srcRect b="4762" l="5654" r="15262" t="15970"/>
            <a:stretch/>
          </p:blipFill>
          <p:spPr>
            <a:xfrm>
              <a:off x="4255775" y="2616350"/>
              <a:ext cx="632400" cy="63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88" name="Google Shape;188;g1252e6298a4_0_2"/>
            <p:cNvPicPr preferRelativeResize="0"/>
            <p:nvPr/>
          </p:nvPicPr>
          <p:blipFill rotWithShape="1">
            <a:blip r:embed="rId4">
              <a:alphaModFix/>
            </a:blip>
            <a:srcRect b="70846" l="60780" r="21208" t="5915"/>
            <a:stretch/>
          </p:blipFill>
          <p:spPr>
            <a:xfrm>
              <a:off x="4759475" y="2616350"/>
              <a:ext cx="128700" cy="108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63f83e7fa_0_7"/>
          <p:cNvSpPr txBox="1"/>
          <p:nvPr>
            <p:ph idx="4294967295" type="title"/>
          </p:nvPr>
        </p:nvSpPr>
        <p:spPr>
          <a:xfrm>
            <a:off x="457800" y="262200"/>
            <a:ext cx="7416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b="1" lang="en-GB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LDES data-example</a:t>
            </a:r>
            <a:endParaRPr sz="2800"/>
          </a:p>
        </p:txBody>
      </p:sp>
      <p:sp>
        <p:nvSpPr>
          <p:cNvPr id="472" name="Google Shape;472;g1363f83e7fa_0_7"/>
          <p:cNvSpPr txBox="1"/>
          <p:nvPr>
            <p:ph idx="4294967295" type="body"/>
          </p:nvPr>
        </p:nvSpPr>
        <p:spPr>
          <a:xfrm>
            <a:off x="562530" y="1040125"/>
            <a:ext cx="32268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Let’s assume that our replica of the Resources database looks like this at 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9am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Two bikes are available at that moment: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Bike BB-LS-001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Bike BB-LS-002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They are in BicycleParkingStation BPS123 (in Leuven station)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And provided by MobilityService MS456  (Blue-bike service)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g1363f83e7fa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013" y="1237812"/>
            <a:ext cx="4857583" cy="265233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63f83e7fa_0_13"/>
          <p:cNvSpPr txBox="1"/>
          <p:nvPr>
            <p:ph idx="4294967295" type="title"/>
          </p:nvPr>
        </p:nvSpPr>
        <p:spPr>
          <a:xfrm>
            <a:off x="457800" y="262200"/>
            <a:ext cx="8686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b="1" lang="en-GB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LDES data-example: Evenstream, Node</a:t>
            </a:r>
            <a:endParaRPr b="1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1363f83e7fa_0_13"/>
          <p:cNvSpPr txBox="1"/>
          <p:nvPr>
            <p:ph idx="4294967295" type="body"/>
          </p:nvPr>
        </p:nvSpPr>
        <p:spPr>
          <a:xfrm>
            <a:off x="562525" y="1040125"/>
            <a:ext cx="3271200" cy="3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When polling the PTH:Resource Eventstream e.g. at 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9:15am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we see a new version for bike BB-LS-001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status of the bike changed from “available” to “inUse” at 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9:05am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Evenstream (https://example.com/ldes/mobility/resource) presents updates page by page.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Here the update was found on page 5 (the pages are called Nodes in LDES)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REMARK: For illustrative reasons the page presents only one update, there could have been a lot more.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g1363f83e7fa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3" y="1782515"/>
            <a:ext cx="5029199" cy="21090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1" name="Google Shape;481;g1363f83e7fa_0_13"/>
          <p:cNvSpPr/>
          <p:nvPr/>
        </p:nvSpPr>
        <p:spPr>
          <a:xfrm>
            <a:off x="4262721" y="1782515"/>
            <a:ext cx="3072600" cy="392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363f83e7fa_0_13"/>
          <p:cNvSpPr/>
          <p:nvPr/>
        </p:nvSpPr>
        <p:spPr>
          <a:xfrm>
            <a:off x="4652686" y="2965856"/>
            <a:ext cx="1109400" cy="190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3" name="Google Shape;483;g1363f83e7fa_0_13"/>
          <p:cNvGrpSpPr/>
          <p:nvPr/>
        </p:nvGrpSpPr>
        <p:grpSpPr>
          <a:xfrm>
            <a:off x="1199625" y="2019375"/>
            <a:ext cx="258300" cy="400200"/>
            <a:chOff x="-391525" y="1392975"/>
            <a:chExt cx="258300" cy="400200"/>
          </a:xfrm>
        </p:grpSpPr>
        <p:sp>
          <p:nvSpPr>
            <p:cNvPr id="484" name="Google Shape;484;g1363f83e7fa_0_13"/>
            <p:cNvSpPr/>
            <p:nvPr/>
          </p:nvSpPr>
          <p:spPr>
            <a:xfrm>
              <a:off x="-391525" y="1469175"/>
              <a:ext cx="258300" cy="247800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g1363f83e7fa_0_13"/>
            <p:cNvSpPr txBox="1"/>
            <p:nvPr/>
          </p:nvSpPr>
          <p:spPr>
            <a:xfrm>
              <a:off x="-391525" y="1392975"/>
              <a:ext cx="25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86" name="Google Shape;486;g1363f83e7fa_0_13"/>
          <p:cNvGrpSpPr/>
          <p:nvPr/>
        </p:nvGrpSpPr>
        <p:grpSpPr>
          <a:xfrm>
            <a:off x="1199625" y="3448275"/>
            <a:ext cx="258300" cy="400200"/>
            <a:chOff x="-542550" y="2227150"/>
            <a:chExt cx="258300" cy="400200"/>
          </a:xfrm>
        </p:grpSpPr>
        <p:sp>
          <p:nvSpPr>
            <p:cNvPr id="487" name="Google Shape;487;g1363f83e7fa_0_13"/>
            <p:cNvSpPr/>
            <p:nvPr/>
          </p:nvSpPr>
          <p:spPr>
            <a:xfrm>
              <a:off x="-542550" y="2303350"/>
              <a:ext cx="258300" cy="247800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g1363f83e7fa_0_13"/>
            <p:cNvSpPr txBox="1"/>
            <p:nvPr/>
          </p:nvSpPr>
          <p:spPr>
            <a:xfrm>
              <a:off x="-542550" y="2227150"/>
              <a:ext cx="25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89" name="Google Shape;489;g1363f83e7fa_0_13"/>
          <p:cNvGrpSpPr/>
          <p:nvPr/>
        </p:nvGrpSpPr>
        <p:grpSpPr>
          <a:xfrm>
            <a:off x="3919075" y="1778475"/>
            <a:ext cx="258300" cy="400200"/>
            <a:chOff x="-542550" y="2227150"/>
            <a:chExt cx="258300" cy="400200"/>
          </a:xfrm>
        </p:grpSpPr>
        <p:sp>
          <p:nvSpPr>
            <p:cNvPr id="490" name="Google Shape;490;g1363f83e7fa_0_13"/>
            <p:cNvSpPr/>
            <p:nvPr/>
          </p:nvSpPr>
          <p:spPr>
            <a:xfrm>
              <a:off x="-542550" y="2303350"/>
              <a:ext cx="258300" cy="247800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g1363f83e7fa_0_13"/>
            <p:cNvSpPr txBox="1"/>
            <p:nvPr/>
          </p:nvSpPr>
          <p:spPr>
            <a:xfrm>
              <a:off x="-542550" y="2227150"/>
              <a:ext cx="25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92" name="Google Shape;492;g1363f83e7fa_0_13"/>
          <p:cNvGrpSpPr/>
          <p:nvPr/>
        </p:nvGrpSpPr>
        <p:grpSpPr>
          <a:xfrm>
            <a:off x="4262725" y="2861000"/>
            <a:ext cx="258300" cy="400200"/>
            <a:chOff x="-391525" y="1392975"/>
            <a:chExt cx="258300" cy="400200"/>
          </a:xfrm>
        </p:grpSpPr>
        <p:sp>
          <p:nvSpPr>
            <p:cNvPr id="493" name="Google Shape;493;g1363f83e7fa_0_13"/>
            <p:cNvSpPr/>
            <p:nvPr/>
          </p:nvSpPr>
          <p:spPr>
            <a:xfrm>
              <a:off x="-391525" y="1469175"/>
              <a:ext cx="258300" cy="247800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g1363f83e7fa_0_13"/>
            <p:cNvSpPr txBox="1"/>
            <p:nvPr/>
          </p:nvSpPr>
          <p:spPr>
            <a:xfrm>
              <a:off x="-391525" y="1392975"/>
              <a:ext cx="25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363f83e7fa_0_33"/>
          <p:cNvSpPr txBox="1"/>
          <p:nvPr>
            <p:ph idx="4294967295" type="title"/>
          </p:nvPr>
        </p:nvSpPr>
        <p:spPr>
          <a:xfrm>
            <a:off x="457800" y="262200"/>
            <a:ext cx="7416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b="1" lang="en-GB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LDES data-example: Version</a:t>
            </a:r>
            <a:endParaRPr b="1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363f83e7fa_0_33"/>
          <p:cNvSpPr txBox="1"/>
          <p:nvPr>
            <p:ph idx="4294967295" type="body"/>
          </p:nvPr>
        </p:nvSpPr>
        <p:spPr>
          <a:xfrm>
            <a:off x="559200" y="889850"/>
            <a:ext cx="36222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Version is modelled according to </a:t>
            </a:r>
            <a:r>
              <a:rPr lang="en-GB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OSLO-Generics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(based on the </a:t>
            </a:r>
            <a:r>
              <a:rPr lang="en-GB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PROV-ontology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update is of type VersionInValidtime (i.e. the Version of this Resource in real- time).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It remains a Resource, while the update is a Version and a Resource at the same time. Thus, it has attributes of both.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It has a version id, here implemented as a GUID.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Being a Version, it inherited the attributes of this class, like a pointer to the original Object and the time the Version was created (which is </a:t>
            </a: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9:05am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).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g1363f83e7fa_0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4803" y="1702715"/>
            <a:ext cx="5029199" cy="21090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2" name="Google Shape;502;g1363f83e7fa_0_33"/>
          <p:cNvSpPr/>
          <p:nvPr/>
        </p:nvSpPr>
        <p:spPr>
          <a:xfrm>
            <a:off x="4699750" y="2146468"/>
            <a:ext cx="3045900" cy="136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363f83e7fa_0_33"/>
          <p:cNvSpPr/>
          <p:nvPr/>
        </p:nvSpPr>
        <p:spPr>
          <a:xfrm>
            <a:off x="4699749" y="2442304"/>
            <a:ext cx="1600200" cy="136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363f83e7fa_0_33"/>
          <p:cNvSpPr/>
          <p:nvPr/>
        </p:nvSpPr>
        <p:spPr>
          <a:xfrm>
            <a:off x="4699749" y="3116934"/>
            <a:ext cx="4397100" cy="450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g1363f83e7fa_0_33"/>
          <p:cNvGrpSpPr/>
          <p:nvPr/>
        </p:nvGrpSpPr>
        <p:grpSpPr>
          <a:xfrm>
            <a:off x="1199150" y="1746263"/>
            <a:ext cx="258300" cy="400200"/>
            <a:chOff x="-391525" y="1392975"/>
            <a:chExt cx="258300" cy="400200"/>
          </a:xfrm>
        </p:grpSpPr>
        <p:sp>
          <p:nvSpPr>
            <p:cNvPr id="506" name="Google Shape;506;g1363f83e7fa_0_33"/>
            <p:cNvSpPr/>
            <p:nvPr/>
          </p:nvSpPr>
          <p:spPr>
            <a:xfrm>
              <a:off x="-391525" y="1469175"/>
              <a:ext cx="258300" cy="247800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g1363f83e7fa_0_33"/>
            <p:cNvSpPr txBox="1"/>
            <p:nvPr/>
          </p:nvSpPr>
          <p:spPr>
            <a:xfrm>
              <a:off x="-391525" y="1392975"/>
              <a:ext cx="25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08" name="Google Shape;508;g1363f83e7fa_0_33"/>
          <p:cNvGrpSpPr/>
          <p:nvPr/>
        </p:nvGrpSpPr>
        <p:grpSpPr>
          <a:xfrm>
            <a:off x="1199150" y="3204300"/>
            <a:ext cx="258300" cy="400200"/>
            <a:chOff x="-542550" y="2227150"/>
            <a:chExt cx="258300" cy="400200"/>
          </a:xfrm>
        </p:grpSpPr>
        <p:sp>
          <p:nvSpPr>
            <p:cNvPr id="509" name="Google Shape;509;g1363f83e7fa_0_33"/>
            <p:cNvSpPr/>
            <p:nvPr/>
          </p:nvSpPr>
          <p:spPr>
            <a:xfrm>
              <a:off x="-542550" y="2303350"/>
              <a:ext cx="258300" cy="247800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g1363f83e7fa_0_33"/>
            <p:cNvSpPr txBox="1"/>
            <p:nvPr/>
          </p:nvSpPr>
          <p:spPr>
            <a:xfrm>
              <a:off x="-542550" y="2227150"/>
              <a:ext cx="25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11" name="Google Shape;511;g1363f83e7fa_0_33"/>
          <p:cNvGrpSpPr/>
          <p:nvPr/>
        </p:nvGrpSpPr>
        <p:grpSpPr>
          <a:xfrm>
            <a:off x="1199150" y="3887925"/>
            <a:ext cx="258300" cy="400200"/>
            <a:chOff x="-542550" y="2227150"/>
            <a:chExt cx="258300" cy="400200"/>
          </a:xfrm>
        </p:grpSpPr>
        <p:sp>
          <p:nvSpPr>
            <p:cNvPr id="512" name="Google Shape;512;g1363f83e7fa_0_33"/>
            <p:cNvSpPr/>
            <p:nvPr/>
          </p:nvSpPr>
          <p:spPr>
            <a:xfrm>
              <a:off x="-542550" y="2303350"/>
              <a:ext cx="258300" cy="247800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g1363f83e7fa_0_33"/>
            <p:cNvSpPr txBox="1"/>
            <p:nvPr/>
          </p:nvSpPr>
          <p:spPr>
            <a:xfrm>
              <a:off x="-542550" y="2227150"/>
              <a:ext cx="25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14" name="Google Shape;514;g1363f83e7fa_0_33"/>
          <p:cNvGrpSpPr/>
          <p:nvPr/>
        </p:nvGrpSpPr>
        <p:grpSpPr>
          <a:xfrm>
            <a:off x="4383050" y="2014775"/>
            <a:ext cx="258300" cy="400200"/>
            <a:chOff x="-542550" y="2227150"/>
            <a:chExt cx="258300" cy="400200"/>
          </a:xfrm>
        </p:grpSpPr>
        <p:sp>
          <p:nvSpPr>
            <p:cNvPr id="515" name="Google Shape;515;g1363f83e7fa_0_33"/>
            <p:cNvSpPr/>
            <p:nvPr/>
          </p:nvSpPr>
          <p:spPr>
            <a:xfrm>
              <a:off x="-542550" y="2303350"/>
              <a:ext cx="258300" cy="247800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g1363f83e7fa_0_33"/>
            <p:cNvSpPr txBox="1"/>
            <p:nvPr/>
          </p:nvSpPr>
          <p:spPr>
            <a:xfrm>
              <a:off x="-542550" y="2227150"/>
              <a:ext cx="25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17" name="Google Shape;517;g1363f83e7fa_0_33"/>
          <p:cNvGrpSpPr/>
          <p:nvPr/>
        </p:nvGrpSpPr>
        <p:grpSpPr>
          <a:xfrm>
            <a:off x="4383050" y="2310588"/>
            <a:ext cx="258300" cy="400200"/>
            <a:chOff x="-391525" y="1392975"/>
            <a:chExt cx="258300" cy="400200"/>
          </a:xfrm>
        </p:grpSpPr>
        <p:sp>
          <p:nvSpPr>
            <p:cNvPr id="518" name="Google Shape;518;g1363f83e7fa_0_33"/>
            <p:cNvSpPr/>
            <p:nvPr/>
          </p:nvSpPr>
          <p:spPr>
            <a:xfrm>
              <a:off x="-391525" y="1469175"/>
              <a:ext cx="258300" cy="247800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g1363f83e7fa_0_33"/>
            <p:cNvSpPr txBox="1"/>
            <p:nvPr/>
          </p:nvSpPr>
          <p:spPr>
            <a:xfrm>
              <a:off x="-391525" y="1392975"/>
              <a:ext cx="25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20" name="Google Shape;520;g1363f83e7fa_0_33"/>
          <p:cNvGrpSpPr/>
          <p:nvPr/>
        </p:nvGrpSpPr>
        <p:grpSpPr>
          <a:xfrm>
            <a:off x="4383050" y="3142125"/>
            <a:ext cx="258300" cy="400200"/>
            <a:chOff x="-542550" y="2227150"/>
            <a:chExt cx="258300" cy="400200"/>
          </a:xfrm>
        </p:grpSpPr>
        <p:sp>
          <p:nvSpPr>
            <p:cNvPr id="521" name="Google Shape;521;g1363f83e7fa_0_33"/>
            <p:cNvSpPr/>
            <p:nvPr/>
          </p:nvSpPr>
          <p:spPr>
            <a:xfrm>
              <a:off x="-542550" y="2303350"/>
              <a:ext cx="258300" cy="247800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g1363f83e7fa_0_33"/>
            <p:cNvSpPr txBox="1"/>
            <p:nvPr/>
          </p:nvSpPr>
          <p:spPr>
            <a:xfrm>
              <a:off x="-542550" y="2227150"/>
              <a:ext cx="25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g1363f83e7fa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800" y="1325211"/>
            <a:ext cx="4748804" cy="261816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8" name="Google Shape;528;g1363f83e7fa_0_60"/>
          <p:cNvSpPr txBox="1"/>
          <p:nvPr>
            <p:ph idx="4294967295" type="title"/>
          </p:nvPr>
        </p:nvSpPr>
        <p:spPr>
          <a:xfrm>
            <a:off x="457800" y="262200"/>
            <a:ext cx="7416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b="1" lang="en-GB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LDES data-example: Processing</a:t>
            </a:r>
            <a:endParaRPr/>
          </a:p>
        </p:txBody>
      </p:sp>
      <p:sp>
        <p:nvSpPr>
          <p:cNvPr id="529" name="Google Shape;529;g1363f83e7fa_0_60"/>
          <p:cNvSpPr txBox="1"/>
          <p:nvPr>
            <p:ph idx="4294967295" type="body"/>
          </p:nvPr>
        </p:nvSpPr>
        <p:spPr>
          <a:xfrm>
            <a:off x="555126" y="1325200"/>
            <a:ext cx="3567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After processing the update, we see in our replica that only bike BB-LS-002 is still available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 count for BicycleParkingStation BPS123 (in Leuven station) would show that the number of available bikes is now 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1363f83e7fa_0_60"/>
          <p:cNvSpPr/>
          <p:nvPr/>
        </p:nvSpPr>
        <p:spPr>
          <a:xfrm>
            <a:off x="4844750" y="2213075"/>
            <a:ext cx="1731600" cy="258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363f83e7fa_0_60"/>
          <p:cNvSpPr/>
          <p:nvPr/>
        </p:nvSpPr>
        <p:spPr>
          <a:xfrm>
            <a:off x="4844750" y="3238775"/>
            <a:ext cx="1731600" cy="258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5097142f3_0_17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000"/>
              <a:t>Objectives of today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35097142f3_0_170"/>
          <p:cNvSpPr/>
          <p:nvPr/>
        </p:nvSpPr>
        <p:spPr>
          <a:xfrm>
            <a:off x="684100" y="1162551"/>
            <a:ext cx="8073600" cy="7383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Presentation of the final data model 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95" name="Google Shape;195;g135097142f3_0_170"/>
          <p:cNvSpPr/>
          <p:nvPr/>
        </p:nvSpPr>
        <p:spPr>
          <a:xfrm>
            <a:off x="560050" y="3323125"/>
            <a:ext cx="2487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73636"/>
                </a:solidFill>
              </a:rPr>
              <a:t>Summary of the last thematic working group</a:t>
            </a:r>
            <a:endParaRPr b="1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rgbClr val="373636"/>
              </a:solidFill>
            </a:endParaRPr>
          </a:p>
        </p:txBody>
      </p:sp>
      <p:sp>
        <p:nvSpPr>
          <p:cNvPr id="196" name="Google Shape;196;g135097142f3_0_170"/>
          <p:cNvSpPr/>
          <p:nvPr/>
        </p:nvSpPr>
        <p:spPr>
          <a:xfrm>
            <a:off x="6046300" y="3326000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solidFill>
                  <a:srgbClr val="373636"/>
                </a:solidFill>
              </a:rPr>
              <a:t>Explanation of how to consult the model, application profile and vocabulary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g135097142f3_0_170"/>
          <p:cNvGrpSpPr/>
          <p:nvPr/>
        </p:nvGrpSpPr>
        <p:grpSpPr>
          <a:xfrm>
            <a:off x="1575103" y="2735891"/>
            <a:ext cx="457199" cy="451340"/>
            <a:chOff x="1684338" y="1958975"/>
            <a:chExt cx="123825" cy="122238"/>
          </a:xfrm>
        </p:grpSpPr>
        <p:sp>
          <p:nvSpPr>
            <p:cNvPr id="198" name="Google Shape;198;g135097142f3_0_170"/>
            <p:cNvSpPr/>
            <p:nvPr/>
          </p:nvSpPr>
          <p:spPr>
            <a:xfrm>
              <a:off x="1684338" y="1958975"/>
              <a:ext cx="123825" cy="122238"/>
            </a:xfrm>
            <a:custGeom>
              <a:rect b="b" l="l" r="r" t="t"/>
              <a:pathLst>
                <a:path extrusionOk="0" h="77" w="78">
                  <a:moveTo>
                    <a:pt x="0" y="0"/>
                  </a:move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3" y="74"/>
                  </a:lnTo>
                  <a:lnTo>
                    <a:pt x="3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135097142f3_0_170"/>
            <p:cNvSpPr/>
            <p:nvPr/>
          </p:nvSpPr>
          <p:spPr>
            <a:xfrm>
              <a:off x="1704975" y="1971675"/>
              <a:ext cx="49213" cy="85725"/>
            </a:xfrm>
            <a:custGeom>
              <a:rect b="b" l="l" r="r" t="t"/>
              <a:pathLst>
                <a:path extrusionOk="0" h="398" w="229">
                  <a:moveTo>
                    <a:pt x="24" y="226"/>
                  </a:moveTo>
                  <a:cubicBezTo>
                    <a:pt x="24" y="136"/>
                    <a:pt x="95" y="63"/>
                    <a:pt x="184" y="60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81" y="97"/>
                    <a:pt x="181" y="97"/>
                    <a:pt x="181" y="97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80" y="40"/>
                    <a:pt x="0" y="124"/>
                    <a:pt x="0" y="226"/>
                  </a:cubicBezTo>
                  <a:cubicBezTo>
                    <a:pt x="0" y="301"/>
                    <a:pt x="44" y="367"/>
                    <a:pt x="107" y="398"/>
                  </a:cubicBezTo>
                  <a:cubicBezTo>
                    <a:pt x="115" y="374"/>
                    <a:pt x="115" y="374"/>
                    <a:pt x="115" y="374"/>
                  </a:cubicBezTo>
                  <a:cubicBezTo>
                    <a:pt x="61" y="346"/>
                    <a:pt x="24" y="290"/>
                    <a:pt x="24" y="22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135097142f3_0_170"/>
            <p:cNvSpPr/>
            <p:nvPr/>
          </p:nvSpPr>
          <p:spPr>
            <a:xfrm>
              <a:off x="1736725" y="1982788"/>
              <a:ext cx="49213" cy="85725"/>
            </a:xfrm>
            <a:custGeom>
              <a:rect b="b" l="l" r="r" t="t"/>
              <a:pathLst>
                <a:path extrusionOk="0" h="401" w="234">
                  <a:moveTo>
                    <a:pt x="234" y="175"/>
                  </a:moveTo>
                  <a:cubicBezTo>
                    <a:pt x="234" y="96"/>
                    <a:pt x="186" y="29"/>
                    <a:pt x="119" y="0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69" y="49"/>
                    <a:pt x="209" y="108"/>
                    <a:pt x="209" y="175"/>
                  </a:cubicBezTo>
                  <a:cubicBezTo>
                    <a:pt x="209" y="265"/>
                    <a:pt x="136" y="339"/>
                    <a:pt x="46" y="341"/>
                  </a:cubicBezTo>
                  <a:cubicBezTo>
                    <a:pt x="67" y="321"/>
                    <a:pt x="67" y="321"/>
                    <a:pt x="67" y="321"/>
                  </a:cubicBezTo>
                  <a:cubicBezTo>
                    <a:pt x="49" y="303"/>
                    <a:pt x="49" y="303"/>
                    <a:pt x="49" y="303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49" y="401"/>
                    <a:pt x="49" y="401"/>
                    <a:pt x="49" y="401"/>
                  </a:cubicBezTo>
                  <a:cubicBezTo>
                    <a:pt x="67" y="383"/>
                    <a:pt x="67" y="383"/>
                    <a:pt x="67" y="383"/>
                  </a:cubicBezTo>
                  <a:cubicBezTo>
                    <a:pt x="49" y="366"/>
                    <a:pt x="49" y="366"/>
                    <a:pt x="49" y="366"/>
                  </a:cubicBezTo>
                  <a:cubicBezTo>
                    <a:pt x="151" y="362"/>
                    <a:pt x="234" y="278"/>
                    <a:pt x="234" y="17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g135097142f3_0_170"/>
          <p:cNvGrpSpPr/>
          <p:nvPr/>
        </p:nvGrpSpPr>
        <p:grpSpPr>
          <a:xfrm>
            <a:off x="7097228" y="2735872"/>
            <a:ext cx="457150" cy="457157"/>
            <a:chOff x="4143375" y="39688"/>
            <a:chExt cx="1338263" cy="1339849"/>
          </a:xfrm>
        </p:grpSpPr>
        <p:sp>
          <p:nvSpPr>
            <p:cNvPr id="202" name="Google Shape;202;g135097142f3_0_170"/>
            <p:cNvSpPr/>
            <p:nvPr/>
          </p:nvSpPr>
          <p:spPr>
            <a:xfrm>
              <a:off x="4143375" y="39688"/>
              <a:ext cx="1338263" cy="1339849"/>
            </a:xfrm>
            <a:custGeom>
              <a:rect b="b" l="l" r="r" t="t"/>
              <a:pathLst>
                <a:path extrusionOk="0" h="576" w="576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411"/>
                    <a:pt x="179" y="411"/>
                    <a:pt x="179" y="411"/>
                  </a:cubicBezTo>
                  <a:cubicBezTo>
                    <a:pt x="174" y="407"/>
                    <a:pt x="174" y="407"/>
                    <a:pt x="174" y="407"/>
                  </a:cubicBezTo>
                  <a:cubicBezTo>
                    <a:pt x="130" y="375"/>
                    <a:pt x="104" y="324"/>
                    <a:pt x="104" y="270"/>
                  </a:cubicBezTo>
                  <a:cubicBezTo>
                    <a:pt x="104" y="191"/>
                    <a:pt x="166" y="120"/>
                    <a:pt x="248" y="104"/>
                  </a:cubicBezTo>
                  <a:cubicBezTo>
                    <a:pt x="248" y="104"/>
                    <a:pt x="263" y="100"/>
                    <a:pt x="285" y="100"/>
                  </a:cubicBezTo>
                  <a:cubicBezTo>
                    <a:pt x="311" y="100"/>
                    <a:pt x="329" y="105"/>
                    <a:pt x="329" y="105"/>
                  </a:cubicBezTo>
                  <a:cubicBezTo>
                    <a:pt x="420" y="126"/>
                    <a:pt x="448" y="216"/>
                    <a:pt x="478" y="311"/>
                  </a:cubicBezTo>
                  <a:cubicBezTo>
                    <a:pt x="481" y="320"/>
                    <a:pt x="484" y="329"/>
                    <a:pt x="486" y="337"/>
                  </a:cubicBezTo>
                  <a:cubicBezTo>
                    <a:pt x="435" y="337"/>
                    <a:pt x="435" y="337"/>
                    <a:pt x="435" y="33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30"/>
                    <a:pt x="415" y="450"/>
                    <a:pt x="391" y="450"/>
                  </a:cubicBezTo>
                  <a:cubicBezTo>
                    <a:pt x="341" y="450"/>
                    <a:pt x="341" y="450"/>
                    <a:pt x="341" y="450"/>
                  </a:cubicBezTo>
                  <a:cubicBezTo>
                    <a:pt x="341" y="576"/>
                    <a:pt x="341" y="576"/>
                    <a:pt x="341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551" y="551"/>
                  </a:moveTo>
                  <a:cubicBezTo>
                    <a:pt x="366" y="551"/>
                    <a:pt x="366" y="551"/>
                    <a:pt x="366" y="551"/>
                  </a:cubicBezTo>
                  <a:cubicBezTo>
                    <a:pt x="366" y="474"/>
                    <a:pt x="366" y="474"/>
                    <a:pt x="366" y="474"/>
                  </a:cubicBezTo>
                  <a:cubicBezTo>
                    <a:pt x="391" y="474"/>
                    <a:pt x="391" y="474"/>
                    <a:pt x="391" y="474"/>
                  </a:cubicBezTo>
                  <a:cubicBezTo>
                    <a:pt x="429" y="474"/>
                    <a:pt x="460" y="444"/>
                    <a:pt x="460" y="406"/>
                  </a:cubicBezTo>
                  <a:cubicBezTo>
                    <a:pt x="460" y="362"/>
                    <a:pt x="460" y="362"/>
                    <a:pt x="460" y="362"/>
                  </a:cubicBezTo>
                  <a:cubicBezTo>
                    <a:pt x="490" y="362"/>
                    <a:pt x="490" y="362"/>
                    <a:pt x="490" y="362"/>
                  </a:cubicBezTo>
                  <a:cubicBezTo>
                    <a:pt x="497" y="362"/>
                    <a:pt x="504" y="359"/>
                    <a:pt x="508" y="353"/>
                  </a:cubicBezTo>
                  <a:cubicBezTo>
                    <a:pt x="512" y="348"/>
                    <a:pt x="513" y="340"/>
                    <a:pt x="511" y="334"/>
                  </a:cubicBezTo>
                  <a:cubicBezTo>
                    <a:pt x="508" y="324"/>
                    <a:pt x="505" y="314"/>
                    <a:pt x="502" y="304"/>
                  </a:cubicBezTo>
                  <a:cubicBezTo>
                    <a:pt x="470" y="204"/>
                    <a:pt x="438" y="102"/>
                    <a:pt x="329" y="80"/>
                  </a:cubicBezTo>
                  <a:cubicBezTo>
                    <a:pt x="329" y="80"/>
                    <a:pt x="310" y="75"/>
                    <a:pt x="290" y="75"/>
                  </a:cubicBezTo>
                  <a:cubicBezTo>
                    <a:pt x="269" y="75"/>
                    <a:pt x="248" y="79"/>
                    <a:pt x="248" y="79"/>
                  </a:cubicBezTo>
                  <a:cubicBezTo>
                    <a:pt x="153" y="96"/>
                    <a:pt x="80" y="178"/>
                    <a:pt x="80" y="270"/>
                  </a:cubicBezTo>
                  <a:cubicBezTo>
                    <a:pt x="80" y="330"/>
                    <a:pt x="107" y="387"/>
                    <a:pt x="154" y="423"/>
                  </a:cubicBezTo>
                  <a:cubicBezTo>
                    <a:pt x="154" y="551"/>
                    <a:pt x="154" y="551"/>
                    <a:pt x="154" y="551"/>
                  </a:cubicBezTo>
                  <a:cubicBezTo>
                    <a:pt x="25" y="551"/>
                    <a:pt x="25" y="551"/>
                    <a:pt x="25" y="551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551" y="24"/>
                    <a:pt x="551" y="24"/>
                    <a:pt x="551" y="24"/>
                  </a:cubicBezTo>
                  <a:lnTo>
                    <a:pt x="551" y="55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135097142f3_0_170"/>
            <p:cNvSpPr/>
            <p:nvPr/>
          </p:nvSpPr>
          <p:spPr>
            <a:xfrm>
              <a:off x="4438650" y="474663"/>
              <a:ext cx="339725" cy="339725"/>
            </a:xfrm>
            <a:custGeom>
              <a:rect b="b" l="l" r="r" t="t"/>
              <a:pathLst>
                <a:path extrusionOk="0" h="146" w="146">
                  <a:moveTo>
                    <a:pt x="128" y="56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5" y="34"/>
                    <a:pt x="114" y="32"/>
                    <a:pt x="112" y="31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9" y="18"/>
                    <a:pt x="87" y="17"/>
                    <a:pt x="85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8" y="17"/>
                    <a:pt x="56" y="18"/>
                    <a:pt x="53" y="1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4"/>
                    <a:pt x="31" y="3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7" y="59"/>
                    <a:pt x="1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7"/>
                    <a:pt x="18" y="88"/>
                    <a:pt x="18" y="9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1" y="112"/>
                    <a:pt x="32" y="113"/>
                    <a:pt x="33" y="11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6" y="128"/>
                    <a:pt x="59" y="129"/>
                    <a:pt x="61" y="129"/>
                  </a:cubicBezTo>
                  <a:cubicBezTo>
                    <a:pt x="61" y="146"/>
                    <a:pt x="61" y="146"/>
                    <a:pt x="61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8" y="128"/>
                    <a:pt x="90" y="128"/>
                    <a:pt x="93" y="127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3"/>
                    <a:pt x="115" y="112"/>
                    <a:pt x="115" y="112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28" y="89"/>
                    <a:pt x="129" y="87"/>
                    <a:pt x="129" y="85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59"/>
                    <a:pt x="128" y="58"/>
                    <a:pt x="128" y="56"/>
                  </a:cubicBezTo>
                  <a:close/>
                  <a:moveTo>
                    <a:pt x="40" y="73"/>
                  </a:moveTo>
                  <a:cubicBezTo>
                    <a:pt x="40" y="55"/>
                    <a:pt x="55" y="40"/>
                    <a:pt x="73" y="40"/>
                  </a:cubicBezTo>
                  <a:cubicBezTo>
                    <a:pt x="91" y="40"/>
                    <a:pt x="106" y="55"/>
                    <a:pt x="106" y="73"/>
                  </a:cubicBezTo>
                  <a:cubicBezTo>
                    <a:pt x="106" y="91"/>
                    <a:pt x="91" y="106"/>
                    <a:pt x="73" y="106"/>
                  </a:cubicBezTo>
                  <a:cubicBezTo>
                    <a:pt x="55" y="106"/>
                    <a:pt x="40" y="91"/>
                    <a:pt x="40" y="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135097142f3_0_170"/>
            <p:cNvSpPr/>
            <p:nvPr/>
          </p:nvSpPr>
          <p:spPr>
            <a:xfrm>
              <a:off x="4765675" y="338138"/>
              <a:ext cx="254000" cy="252413"/>
            </a:xfrm>
            <a:custGeom>
              <a:rect b="b" l="l" r="r" t="t"/>
              <a:pathLst>
                <a:path extrusionOk="0" h="109" w="109">
                  <a:moveTo>
                    <a:pt x="87" y="100"/>
                  </a:moveTo>
                  <a:cubicBezTo>
                    <a:pt x="82" y="88"/>
                    <a:pt x="82" y="88"/>
                    <a:pt x="82" y="88"/>
                  </a:cubicBezTo>
                  <a:cubicBezTo>
                    <a:pt x="84" y="86"/>
                    <a:pt x="86" y="84"/>
                    <a:pt x="88" y="82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8" y="57"/>
                    <a:pt x="98" y="54"/>
                    <a:pt x="97" y="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6" y="26"/>
                    <a:pt x="84" y="24"/>
                    <a:pt x="82" y="22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6" y="12"/>
                    <a:pt x="53" y="12"/>
                    <a:pt x="50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3"/>
                    <a:pt x="24" y="25"/>
                    <a:pt x="22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5"/>
                    <a:pt x="12" y="5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53" y="98"/>
                    <a:pt x="55" y="98"/>
                  </a:cubicBezTo>
                  <a:cubicBezTo>
                    <a:pt x="56" y="98"/>
                    <a:pt x="58" y="98"/>
                    <a:pt x="59" y="98"/>
                  </a:cubicBezTo>
                  <a:cubicBezTo>
                    <a:pt x="64" y="109"/>
                    <a:pt x="64" y="109"/>
                    <a:pt x="64" y="109"/>
                  </a:cubicBezTo>
                  <a:lnTo>
                    <a:pt x="87" y="100"/>
                  </a:lnTo>
                  <a:close/>
                  <a:moveTo>
                    <a:pt x="47" y="72"/>
                  </a:moveTo>
                  <a:cubicBezTo>
                    <a:pt x="43" y="70"/>
                    <a:pt x="39" y="66"/>
                    <a:pt x="38" y="62"/>
                  </a:cubicBezTo>
                  <a:cubicBezTo>
                    <a:pt x="36" y="57"/>
                    <a:pt x="36" y="52"/>
                    <a:pt x="38" y="48"/>
                  </a:cubicBezTo>
                  <a:cubicBezTo>
                    <a:pt x="40" y="43"/>
                    <a:pt x="43" y="40"/>
                    <a:pt x="48" y="38"/>
                  </a:cubicBezTo>
                  <a:cubicBezTo>
                    <a:pt x="50" y="37"/>
                    <a:pt x="52" y="37"/>
                    <a:pt x="55" y="37"/>
                  </a:cubicBezTo>
                  <a:cubicBezTo>
                    <a:pt x="57" y="37"/>
                    <a:pt x="59" y="37"/>
                    <a:pt x="62" y="38"/>
                  </a:cubicBezTo>
                  <a:cubicBezTo>
                    <a:pt x="66" y="40"/>
                    <a:pt x="70" y="44"/>
                    <a:pt x="72" y="48"/>
                  </a:cubicBezTo>
                  <a:cubicBezTo>
                    <a:pt x="73" y="53"/>
                    <a:pt x="73" y="58"/>
                    <a:pt x="71" y="62"/>
                  </a:cubicBezTo>
                  <a:cubicBezTo>
                    <a:pt x="69" y="67"/>
                    <a:pt x="66" y="70"/>
                    <a:pt x="61" y="72"/>
                  </a:cubicBezTo>
                  <a:cubicBezTo>
                    <a:pt x="57" y="74"/>
                    <a:pt x="52" y="74"/>
                    <a:pt x="47" y="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135097142f3_0_170"/>
          <p:cNvSpPr/>
          <p:nvPr/>
        </p:nvSpPr>
        <p:spPr>
          <a:xfrm>
            <a:off x="3267325" y="3326025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73636"/>
                </a:solidFill>
              </a:rPr>
              <a:t>Presentation and discussion of the data model</a:t>
            </a:r>
            <a:endParaRPr b="1">
              <a:solidFill>
                <a:srgbClr val="373636"/>
              </a:solidFill>
            </a:endParaRPr>
          </a:p>
        </p:txBody>
      </p:sp>
      <p:sp>
        <p:nvSpPr>
          <p:cNvPr id="206" name="Google Shape;206;g135097142f3_0_170"/>
          <p:cNvSpPr/>
          <p:nvPr/>
        </p:nvSpPr>
        <p:spPr>
          <a:xfrm>
            <a:off x="4336165" y="2735875"/>
            <a:ext cx="457200" cy="457200"/>
          </a:xfrm>
          <a:custGeom>
            <a:rect b="b" l="l" r="r" t="t"/>
            <a:pathLst>
              <a:path extrusionOk="0" h="346" w="346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332" y="331"/>
                </a:moveTo>
                <a:cubicBezTo>
                  <a:pt x="15" y="331"/>
                  <a:pt x="15" y="331"/>
                  <a:pt x="15" y="331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1"/>
                </a:lnTo>
                <a:close/>
                <a:moveTo>
                  <a:pt x="80" y="145"/>
                </a:moveTo>
                <a:cubicBezTo>
                  <a:pt x="32" y="239"/>
                  <a:pt x="32" y="239"/>
                  <a:pt x="32" y="239"/>
                </a:cubicBezTo>
                <a:cubicBezTo>
                  <a:pt x="127" y="239"/>
                  <a:pt x="127" y="239"/>
                  <a:pt x="127" y="239"/>
                </a:cubicBezTo>
                <a:lnTo>
                  <a:pt x="80" y="145"/>
                </a:lnTo>
                <a:close/>
                <a:moveTo>
                  <a:pt x="80" y="178"/>
                </a:moveTo>
                <a:cubicBezTo>
                  <a:pt x="103" y="224"/>
                  <a:pt x="103" y="224"/>
                  <a:pt x="103" y="224"/>
                </a:cubicBezTo>
                <a:cubicBezTo>
                  <a:pt x="56" y="224"/>
                  <a:pt x="56" y="224"/>
                  <a:pt x="56" y="224"/>
                </a:cubicBezTo>
                <a:lnTo>
                  <a:pt x="80" y="178"/>
                </a:lnTo>
                <a:close/>
                <a:moveTo>
                  <a:pt x="219" y="195"/>
                </a:moveTo>
                <a:cubicBezTo>
                  <a:pt x="315" y="195"/>
                  <a:pt x="315" y="195"/>
                  <a:pt x="315" y="195"/>
                </a:cubicBezTo>
                <a:cubicBezTo>
                  <a:pt x="267" y="101"/>
                  <a:pt x="267" y="101"/>
                  <a:pt x="267" y="101"/>
                </a:cubicBezTo>
                <a:lnTo>
                  <a:pt x="219" y="195"/>
                </a:lnTo>
                <a:close/>
                <a:moveTo>
                  <a:pt x="243" y="180"/>
                </a:moveTo>
                <a:cubicBezTo>
                  <a:pt x="267" y="133"/>
                  <a:pt x="267" y="133"/>
                  <a:pt x="267" y="133"/>
                </a:cubicBezTo>
                <a:cubicBezTo>
                  <a:pt x="291" y="180"/>
                  <a:pt x="291" y="180"/>
                  <a:pt x="291" y="180"/>
                </a:cubicBezTo>
                <a:lnTo>
                  <a:pt x="243" y="180"/>
                </a:lnTo>
                <a:close/>
                <a:moveTo>
                  <a:pt x="83" y="104"/>
                </a:moveTo>
                <a:cubicBezTo>
                  <a:pt x="136" y="95"/>
                  <a:pt x="136" y="95"/>
                  <a:pt x="136" y="95"/>
                </a:cubicBezTo>
                <a:cubicBezTo>
                  <a:pt x="140" y="107"/>
                  <a:pt x="151" y="116"/>
                  <a:pt x="164" y="119"/>
                </a:cubicBezTo>
                <a:cubicBezTo>
                  <a:pt x="164" y="295"/>
                  <a:pt x="164" y="295"/>
                  <a:pt x="164" y="295"/>
                </a:cubicBezTo>
                <a:cubicBezTo>
                  <a:pt x="120" y="295"/>
                  <a:pt x="120" y="295"/>
                  <a:pt x="120" y="295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227" y="310"/>
                  <a:pt x="227" y="310"/>
                  <a:pt x="227" y="310"/>
                </a:cubicBezTo>
                <a:cubicBezTo>
                  <a:pt x="227" y="295"/>
                  <a:pt x="227" y="295"/>
                  <a:pt x="227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97" y="115"/>
                  <a:pt x="210" y="100"/>
                  <a:pt x="210" y="81"/>
                </a:cubicBezTo>
                <a:cubicBezTo>
                  <a:pt x="210" y="81"/>
                  <a:pt x="210" y="81"/>
                  <a:pt x="210" y="81"/>
                </a:cubicBezTo>
                <a:cubicBezTo>
                  <a:pt x="260" y="71"/>
                  <a:pt x="260" y="71"/>
                  <a:pt x="260" y="71"/>
                </a:cubicBezTo>
                <a:cubicBezTo>
                  <a:pt x="260" y="81"/>
                  <a:pt x="260" y="81"/>
                  <a:pt x="260" y="81"/>
                </a:cubicBezTo>
                <a:cubicBezTo>
                  <a:pt x="275" y="81"/>
                  <a:pt x="275" y="81"/>
                  <a:pt x="275" y="81"/>
                </a:cubicBezTo>
                <a:cubicBezTo>
                  <a:pt x="275" y="54"/>
                  <a:pt x="275" y="54"/>
                  <a:pt x="275" y="54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1" y="52"/>
                  <a:pt x="187" y="43"/>
                  <a:pt x="172" y="43"/>
                </a:cubicBezTo>
                <a:cubicBezTo>
                  <a:pt x="151" y="43"/>
                  <a:pt x="134" y="59"/>
                  <a:pt x="133" y="80"/>
                </a:cubicBezTo>
                <a:cubicBezTo>
                  <a:pt x="68" y="92"/>
                  <a:pt x="68" y="92"/>
                  <a:pt x="68" y="92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83" y="121"/>
                  <a:pt x="83" y="121"/>
                  <a:pt x="83" y="121"/>
                </a:cubicBezTo>
                <a:lnTo>
                  <a:pt x="83" y="104"/>
                </a:lnTo>
                <a:close/>
                <a:moveTo>
                  <a:pt x="172" y="58"/>
                </a:moveTo>
                <a:cubicBezTo>
                  <a:pt x="185" y="58"/>
                  <a:pt x="195" y="68"/>
                  <a:pt x="195" y="81"/>
                </a:cubicBezTo>
                <a:cubicBezTo>
                  <a:pt x="195" y="94"/>
                  <a:pt x="185" y="105"/>
                  <a:pt x="172" y="105"/>
                </a:cubicBezTo>
                <a:cubicBezTo>
                  <a:pt x="159" y="105"/>
                  <a:pt x="148" y="94"/>
                  <a:pt x="148" y="81"/>
                </a:cubicBezTo>
                <a:cubicBezTo>
                  <a:pt x="148" y="68"/>
                  <a:pt x="159" y="58"/>
                  <a:pt x="172" y="58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2" name="Google Shape;212;p3"/>
          <p:cNvGraphicFramePr/>
          <p:nvPr/>
        </p:nvGraphicFramePr>
        <p:xfrm>
          <a:off x="693499" y="9536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{6D14CAD8-419C-47F6-9686-EC46A7488015}</a:tableStyleId>
              </a:tblPr>
              <a:tblGrid>
                <a:gridCol w="2456125"/>
                <a:gridCol w="4816100"/>
              </a:tblGrid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cap="none" strike="noStrike"/>
                        <a:t>09:00 - 09:10 AM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cap="none" strike="noStrike"/>
                        <a:t>Welcome and introduction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cap="none" strike="noStrike"/>
                        <a:t>09:10 - 09:</a:t>
                      </a:r>
                      <a:r>
                        <a:rPr lang="en-GB" sz="1300"/>
                        <a:t>20</a:t>
                      </a:r>
                      <a:r>
                        <a:rPr lang="en-GB" sz="1300" u="none" cap="none" strike="noStrike"/>
                        <a:t> AM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cap="none" strike="noStrike"/>
                        <a:t>Recap of last workshop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 u="none" cap="none" strike="noStrike"/>
                        <a:t>09:2</a:t>
                      </a:r>
                      <a:r>
                        <a:rPr lang="en-GB" sz="1300"/>
                        <a:t>0</a:t>
                      </a:r>
                      <a:r>
                        <a:rPr lang="en-GB" sz="1300" u="none" cap="none" strike="noStrike"/>
                        <a:t> - 09:</a:t>
                      </a:r>
                      <a:r>
                        <a:rPr lang="en-GB" sz="1300"/>
                        <a:t>50</a:t>
                      </a:r>
                      <a:r>
                        <a:rPr lang="en-GB" sz="1300" u="none" cap="none" strike="noStrike"/>
                        <a:t> AM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/>
                        <a:t>Passenger Transport Hubs model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i="1" lang="en-GB" sz="1300"/>
                        <a:t>9</a:t>
                      </a:r>
                      <a:r>
                        <a:rPr i="1" lang="en-GB" sz="1300" u="none" cap="none" strike="noStrike"/>
                        <a:t>:50 - </a:t>
                      </a:r>
                      <a:r>
                        <a:rPr i="1" lang="en-GB" sz="1300"/>
                        <a:t>10:00</a:t>
                      </a:r>
                      <a:r>
                        <a:rPr i="1" lang="en-GB" sz="1300" u="none" cap="none" strike="noStrike"/>
                        <a:t> AM</a:t>
                      </a:r>
                      <a:endParaRPr i="1" sz="1300" u="none" cap="none" strike="noStrike"/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i="1" lang="en-GB" sz="1300" u="none" cap="none" strike="noStrike"/>
                        <a:t>Break</a:t>
                      </a:r>
                      <a:endParaRPr i="1" sz="1300" u="none" cap="none" strike="noStrike"/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/>
                        <a:t>10:00</a:t>
                      </a:r>
                      <a:r>
                        <a:rPr lang="en-GB" sz="1300" u="none" cap="none" strike="noStrike"/>
                        <a:t> - 1</a:t>
                      </a:r>
                      <a:r>
                        <a:rPr lang="en-GB" sz="1300"/>
                        <a:t>0:15</a:t>
                      </a:r>
                      <a:r>
                        <a:rPr lang="en-GB" sz="1300" u="none" cap="none" strike="noStrike"/>
                        <a:t> AM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GB" sz="1300"/>
                        <a:t>Publication PURL.eu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10:15 - 10:25 AM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Registering issues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  <a:tr h="39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cap="none" strike="noStrike"/>
                        <a:t>1</a:t>
                      </a:r>
                      <a:r>
                        <a:rPr lang="en-GB" sz="1300"/>
                        <a:t>0</a:t>
                      </a:r>
                      <a:r>
                        <a:rPr lang="en-GB" sz="1300" u="none" cap="none" strike="noStrike"/>
                        <a:t>:</a:t>
                      </a:r>
                      <a:r>
                        <a:rPr lang="en-GB" sz="1300"/>
                        <a:t>25</a:t>
                      </a:r>
                      <a:r>
                        <a:rPr lang="en-GB" sz="1300" u="none" cap="none" strike="noStrike"/>
                        <a:t> - </a:t>
                      </a:r>
                      <a:r>
                        <a:rPr lang="en-GB" sz="1300"/>
                        <a:t>10:45</a:t>
                      </a:r>
                      <a:r>
                        <a:rPr lang="en-GB" sz="1300" u="none" cap="none" strike="noStrike"/>
                        <a:t> AM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cap="none" strike="noStrike"/>
                        <a:t>Q&amp;A </a:t>
                      </a:r>
                      <a:r>
                        <a:rPr lang="en-GB" sz="1300"/>
                        <a:t>a</a:t>
                      </a:r>
                      <a:r>
                        <a:rPr lang="en-GB" sz="1300" u="none" cap="none" strike="noStrike"/>
                        <a:t>nd next steps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Who is who?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901" y="2202600"/>
            <a:ext cx="4022197" cy="7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298eb8b9dc_0_15"/>
          <p:cNvPicPr preferRelativeResize="0"/>
          <p:nvPr/>
        </p:nvPicPr>
        <p:blipFill rotWithShape="1">
          <a:blip r:embed="rId3">
            <a:alphaModFix/>
          </a:blip>
          <a:srcRect b="0" l="14797" r="35206" t="0"/>
          <a:stretch/>
        </p:blipFill>
        <p:spPr>
          <a:xfrm>
            <a:off x="5206050" y="134075"/>
            <a:ext cx="3659994" cy="48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298eb8b9dc_0_15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298eb8b9dc_0_15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298eb8b9dc_0_15"/>
          <p:cNvSpPr txBox="1"/>
          <p:nvPr/>
        </p:nvSpPr>
        <p:spPr>
          <a:xfrm>
            <a:off x="458850" y="-6475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Recap </a:t>
            </a: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of</a:t>
            </a: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3700"/>
              <a:t>the last thematic workshop 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98eb8b9dc_1_1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Topics of the </a:t>
            </a:r>
            <a:r>
              <a:rPr b="1" lang="en-GB" sz="3200"/>
              <a:t>last thematic</a:t>
            </a: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workshop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1298eb8b9dc_1_16"/>
          <p:cNvSpPr txBox="1"/>
          <p:nvPr/>
        </p:nvSpPr>
        <p:spPr>
          <a:xfrm>
            <a:off x="872375" y="2418350"/>
            <a:ext cx="2342700" cy="19539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n-GB" sz="1000">
                <a:latin typeface="Proxima Nova"/>
                <a:ea typeface="Proxima Nova"/>
                <a:cs typeface="Proxima Nova"/>
                <a:sym typeface="Proxima Nova"/>
              </a:rPr>
              <a:t>An intro was given about the working of Unified Modeling Language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</a:pPr>
            <a:r>
              <a:rPr lang="en-GB" sz="1000">
                <a:latin typeface="Proxima Nova"/>
                <a:ea typeface="Proxima Nova"/>
                <a:cs typeface="Proxima Nova"/>
                <a:sym typeface="Proxima Nova"/>
              </a:rPr>
              <a:t>Providing a basic knowledge of UML, in order that people understand how to read the model.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g1298eb8b9dc_1_16"/>
          <p:cNvSpPr txBox="1"/>
          <p:nvPr/>
        </p:nvSpPr>
        <p:spPr>
          <a:xfrm>
            <a:off x="872375" y="1952150"/>
            <a:ext cx="2342700" cy="466200"/>
          </a:xfrm>
          <a:prstGeom prst="rect">
            <a:avLst/>
          </a:prstGeom>
          <a:solidFill>
            <a:srgbClr val="9B9B9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Unified Modeling Language</a:t>
            </a:r>
            <a:endParaRPr b="1" i="0" sz="11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g1298eb8b9dc_1_16"/>
          <p:cNvSpPr txBox="1"/>
          <p:nvPr/>
        </p:nvSpPr>
        <p:spPr>
          <a:xfrm>
            <a:off x="3559500" y="2418350"/>
            <a:ext cx="2335800" cy="19539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n-GB" sz="1000">
                <a:latin typeface="Proxima Nova"/>
                <a:ea typeface="Proxima Nova"/>
                <a:cs typeface="Proxima Nova"/>
                <a:sym typeface="Proxima Nova"/>
              </a:rPr>
              <a:t>The model was presented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</a:pPr>
            <a:r>
              <a:rPr lang="en-GB" sz="1000">
                <a:latin typeface="Proxima Nova"/>
                <a:ea typeface="Proxima Nova"/>
                <a:cs typeface="Proxima Nova"/>
                <a:sym typeface="Proxima Nova"/>
              </a:rPr>
              <a:t>Focused on adjustments that we’re made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</a:pPr>
            <a:r>
              <a:rPr lang="en-GB" sz="1000">
                <a:latin typeface="Proxima Nova"/>
                <a:ea typeface="Proxima Nova"/>
                <a:cs typeface="Proxima Nova"/>
                <a:sym typeface="Proxima Nova"/>
              </a:rPr>
              <a:t>Adjustment of spelling mistakes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</a:pPr>
            <a:r>
              <a:rPr lang="en-GB" sz="1000">
                <a:latin typeface="Proxima Nova"/>
                <a:ea typeface="Proxima Nova"/>
                <a:cs typeface="Proxima Nova"/>
                <a:sym typeface="Proxima Nova"/>
              </a:rPr>
              <a:t>Translation errors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</a:pPr>
            <a:r>
              <a:rPr lang="en-GB" sz="1000">
                <a:latin typeface="Proxima Nova"/>
                <a:ea typeface="Proxima Nova"/>
                <a:cs typeface="Proxima Nova"/>
                <a:sym typeface="Proxima Nova"/>
              </a:rPr>
              <a:t>Presentation of page on PURL.eu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g1298eb8b9dc_1_16"/>
          <p:cNvSpPr txBox="1"/>
          <p:nvPr/>
        </p:nvSpPr>
        <p:spPr>
          <a:xfrm>
            <a:off x="3563554" y="1952150"/>
            <a:ext cx="2335800" cy="4662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 of the model</a:t>
            </a:r>
            <a:endParaRPr b="1" i="0" sz="11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g1298eb8b9dc_1_16"/>
          <p:cNvSpPr txBox="1"/>
          <p:nvPr/>
        </p:nvSpPr>
        <p:spPr>
          <a:xfrm>
            <a:off x="6246625" y="2418350"/>
            <a:ext cx="2340000" cy="19539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n-GB" sz="1000">
                <a:latin typeface="Proxima Nova"/>
                <a:ea typeface="Proxima Nova"/>
                <a:cs typeface="Proxima Nova"/>
                <a:sym typeface="Proxima Nova"/>
              </a:rPr>
              <a:t>Discussion of our views on the discussion points from the business working group.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</a:pPr>
            <a:r>
              <a:rPr lang="en-GB" sz="1000">
                <a:latin typeface="Proxima Nova"/>
                <a:ea typeface="Proxima Nova"/>
                <a:cs typeface="Proxima Nova"/>
                <a:sym typeface="Proxima Nova"/>
              </a:rPr>
              <a:t>How will we take it into account?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</a:pPr>
            <a:r>
              <a:rPr lang="en-GB" sz="1000">
                <a:latin typeface="Proxima Nova"/>
                <a:ea typeface="Proxima Nova"/>
                <a:cs typeface="Proxima Nova"/>
                <a:sym typeface="Proxima Nova"/>
              </a:rPr>
              <a:t>Which things are out of scope?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</a:pPr>
            <a:r>
              <a:rPr lang="en-GB" sz="1000">
                <a:latin typeface="Proxima Nova"/>
                <a:ea typeface="Proxima Nova"/>
                <a:cs typeface="Proxima Nova"/>
                <a:sym typeface="Proxima Nova"/>
              </a:rPr>
              <a:t>Brainstorm about possible improvements of and adjustments to the model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g1298eb8b9dc_1_16"/>
          <p:cNvSpPr txBox="1"/>
          <p:nvPr/>
        </p:nvSpPr>
        <p:spPr>
          <a:xfrm>
            <a:off x="6246625" y="1952150"/>
            <a:ext cx="2340000" cy="466200"/>
          </a:xfrm>
          <a:prstGeom prst="rect">
            <a:avLst/>
          </a:prstGeom>
          <a:solidFill>
            <a:srgbClr val="9E9E9E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 points</a:t>
            </a:r>
            <a:endParaRPr b="1" i="0" sz="11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8" name="Google Shape;238;g1298eb8b9dc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725" y="1126265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298eb8b9dc_1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8850" y="1126265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298eb8b9dc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7450" y="1126265"/>
            <a:ext cx="648000" cy="6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bcac2bf53_0_69"/>
          <p:cNvSpPr/>
          <p:nvPr/>
        </p:nvSpPr>
        <p:spPr>
          <a:xfrm>
            <a:off x="648459" y="1423940"/>
            <a:ext cx="8073600" cy="600000"/>
          </a:xfrm>
          <a:prstGeom prst="rect">
            <a:avLst/>
          </a:prstGeom>
          <a:solidFill>
            <a:srgbClr val="FFFCCC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2bcac2bf53_0_69"/>
          <p:cNvSpPr txBox="1"/>
          <p:nvPr/>
        </p:nvSpPr>
        <p:spPr>
          <a:xfrm>
            <a:off x="628651" y="273845"/>
            <a:ext cx="7886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 of this project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2bcac2bf53_0_69"/>
          <p:cNvSpPr/>
          <p:nvPr/>
        </p:nvSpPr>
        <p:spPr>
          <a:xfrm>
            <a:off x="648459" y="945378"/>
            <a:ext cx="8073600" cy="489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semantic framework for mapping Passenger Transport Hubs and sharing data.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2bcac2bf53_0_69"/>
          <p:cNvSpPr/>
          <p:nvPr/>
        </p:nvSpPr>
        <p:spPr>
          <a:xfrm>
            <a:off x="648459" y="1567301"/>
            <a:ext cx="80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sustainable application profile and vocabulary for Passenger Transport Hubs.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2bcac2bf53_0_69"/>
          <p:cNvSpPr txBox="1"/>
          <p:nvPr>
            <p:ph idx="4294967295" type="body"/>
          </p:nvPr>
        </p:nvSpPr>
        <p:spPr>
          <a:xfrm>
            <a:off x="648450" y="2243025"/>
            <a:ext cx="80385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follow the OSLO methodology, which means: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start from use cases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align as much as possible with existing standards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define cases ourselves where necessary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12bcac2bf53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62" y="3530250"/>
            <a:ext cx="3805690" cy="1501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